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1" r:id="rId5"/>
  </p:sldMasterIdLst>
  <p:notesMasterIdLst>
    <p:notesMasterId r:id="rId36"/>
  </p:notesMasterIdLst>
  <p:handoutMasterIdLst>
    <p:handoutMasterId r:id="rId37"/>
  </p:handoutMasterIdLst>
  <p:sldIdLst>
    <p:sldId id="258" r:id="rId6"/>
    <p:sldId id="259" r:id="rId7"/>
    <p:sldId id="272" r:id="rId8"/>
    <p:sldId id="274" r:id="rId9"/>
    <p:sldId id="275" r:id="rId10"/>
    <p:sldId id="303" r:id="rId11"/>
    <p:sldId id="310" r:id="rId12"/>
    <p:sldId id="273" r:id="rId13"/>
    <p:sldId id="282" r:id="rId14"/>
    <p:sldId id="283" r:id="rId15"/>
    <p:sldId id="293" r:id="rId16"/>
    <p:sldId id="304" r:id="rId17"/>
    <p:sldId id="287" r:id="rId18"/>
    <p:sldId id="298" r:id="rId19"/>
    <p:sldId id="299" r:id="rId20"/>
    <p:sldId id="306" r:id="rId21"/>
    <p:sldId id="300" r:id="rId22"/>
    <p:sldId id="288" r:id="rId23"/>
    <p:sldId id="289" r:id="rId24"/>
    <p:sldId id="290" r:id="rId25"/>
    <p:sldId id="302" r:id="rId26"/>
    <p:sldId id="291" r:id="rId27"/>
    <p:sldId id="305" r:id="rId28"/>
    <p:sldId id="301" r:id="rId29"/>
    <p:sldId id="307" r:id="rId30"/>
    <p:sldId id="309" r:id="rId31"/>
    <p:sldId id="295" r:id="rId32"/>
    <p:sldId id="311" r:id="rId33"/>
    <p:sldId id="296" r:id="rId34"/>
    <p:sldId id="308" r:id="rId35"/>
  </p:sldIdLst>
  <p:sldSz cx="9144000" cy="5143500" type="screen16x9"/>
  <p:notesSz cx="6858000" cy="9144000"/>
  <p:defaultTextStyle>
    <a:defPPr>
      <a:defRPr lang="en-US"/>
    </a:defPPr>
    <a:lvl1pPr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1pPr>
    <a:lvl2pPr marL="4572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2pPr>
    <a:lvl3pPr marL="9144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3pPr>
    <a:lvl4pPr marL="13716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4pPr>
    <a:lvl5pPr marL="18288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5pPr>
    <a:lvl6pPr marL="22860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6pPr>
    <a:lvl7pPr marL="27432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7pPr>
    <a:lvl8pPr marL="32004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8pPr>
    <a:lvl9pPr marL="36576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5B26"/>
    <a:srgbClr val="0073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449" autoAdjust="0"/>
    <p:restoredTop sz="86416" autoAdjust="0"/>
  </p:normalViewPr>
  <p:slideViewPr>
    <p:cSldViewPr>
      <p:cViewPr>
        <p:scale>
          <a:sx n="135" d="100"/>
          <a:sy n="135" d="100"/>
        </p:scale>
        <p:origin x="584" y="95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67" d="100"/>
          <a:sy n="67" d="100"/>
        </p:scale>
        <p:origin x="-3120" y="-8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3F4BCE-9D6C-4345-9140-094987F066C3}"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B407DAB3-FA96-4164-96F8-37402259E721}">
      <dgm:prSet custT="1"/>
      <dgm:spPr>
        <a:solidFill>
          <a:schemeClr val="tx1"/>
        </a:solidFill>
      </dgm:spPr>
      <dgm:t>
        <a:bodyPr bIns="182880" anchor="b" anchorCtr="0"/>
        <a:lstStyle/>
        <a:p>
          <a:r>
            <a:rPr lang="en-US" sz="2600">
              <a:latin typeface="+mj-lt"/>
            </a:rPr>
            <a:t>Smart personal assistants</a:t>
          </a:r>
        </a:p>
      </dgm:t>
    </dgm:pt>
    <dgm:pt modelId="{38AF7C84-CA46-4BB7-8C70-D0A3B9FA4A61}" type="parTrans" cxnId="{03DCD12F-7180-4C7B-B40F-11EA06C49C3A}">
      <dgm:prSet/>
      <dgm:spPr/>
      <dgm:t>
        <a:bodyPr/>
        <a:lstStyle/>
        <a:p>
          <a:endParaRPr lang="en-US" sz="2800">
            <a:latin typeface="+mj-lt"/>
          </a:endParaRPr>
        </a:p>
      </dgm:t>
    </dgm:pt>
    <dgm:pt modelId="{2CE3BBCB-5F78-45B4-AB23-F77F260B8D04}" type="sibTrans" cxnId="{03DCD12F-7180-4C7B-B40F-11EA06C49C3A}">
      <dgm:prSet/>
      <dgm:spPr/>
      <dgm:t>
        <a:bodyPr/>
        <a:lstStyle/>
        <a:p>
          <a:endParaRPr lang="en-US" sz="2800">
            <a:latin typeface="+mj-lt"/>
          </a:endParaRPr>
        </a:p>
      </dgm:t>
    </dgm:pt>
    <dgm:pt modelId="{99F5D22A-6D0C-4125-9A29-CE14F2B90EA8}">
      <dgm:prSet custT="1"/>
      <dgm:spPr>
        <a:solidFill>
          <a:schemeClr val="tx1"/>
        </a:solidFill>
      </dgm:spPr>
      <dgm:t>
        <a:bodyPr bIns="182880" anchor="b" anchorCtr="0"/>
        <a:lstStyle/>
        <a:p>
          <a:r>
            <a:rPr lang="en-US" sz="2600">
              <a:latin typeface="+mj-lt"/>
            </a:rPr>
            <a:t>Self-driving cars</a:t>
          </a:r>
        </a:p>
      </dgm:t>
    </dgm:pt>
    <dgm:pt modelId="{BD3376CB-F726-42FD-BB33-3BE4072F41EE}" type="parTrans" cxnId="{2E3AD5BE-E3BE-4687-B2B4-83675B801BD5}">
      <dgm:prSet/>
      <dgm:spPr/>
      <dgm:t>
        <a:bodyPr/>
        <a:lstStyle/>
        <a:p>
          <a:endParaRPr lang="en-US" sz="2800">
            <a:latin typeface="+mj-lt"/>
          </a:endParaRPr>
        </a:p>
      </dgm:t>
    </dgm:pt>
    <dgm:pt modelId="{1517276D-D695-4F3D-98A5-6D3065391D04}" type="sibTrans" cxnId="{2E3AD5BE-E3BE-4687-B2B4-83675B801BD5}">
      <dgm:prSet/>
      <dgm:spPr/>
      <dgm:t>
        <a:bodyPr/>
        <a:lstStyle/>
        <a:p>
          <a:endParaRPr lang="en-US" sz="2800">
            <a:latin typeface="+mj-lt"/>
          </a:endParaRPr>
        </a:p>
      </dgm:t>
    </dgm:pt>
    <dgm:pt modelId="{EB4C6163-2F9C-4313-B926-540628AF2EA4}">
      <dgm:prSet custT="1"/>
      <dgm:spPr>
        <a:solidFill>
          <a:schemeClr val="tx1"/>
        </a:solidFill>
      </dgm:spPr>
      <dgm:t>
        <a:bodyPr bIns="91440" anchor="b" anchorCtr="0"/>
        <a:lstStyle/>
        <a:p>
          <a:r>
            <a:rPr lang="en-US" sz="2600">
              <a:latin typeface="+mj-lt"/>
            </a:rPr>
            <a:t>Social media image recognition</a:t>
          </a:r>
        </a:p>
      </dgm:t>
    </dgm:pt>
    <dgm:pt modelId="{16461DA0-1FBB-4064-9166-19A03AEF10EC}" type="parTrans" cxnId="{A4B1AE70-B374-4709-91C0-94221F4CA206}">
      <dgm:prSet/>
      <dgm:spPr/>
      <dgm:t>
        <a:bodyPr/>
        <a:lstStyle/>
        <a:p>
          <a:endParaRPr lang="en-US" sz="2800">
            <a:latin typeface="+mj-lt"/>
          </a:endParaRPr>
        </a:p>
      </dgm:t>
    </dgm:pt>
    <dgm:pt modelId="{C90B6E4D-7763-4FF4-B2B3-BCC7B16C517E}" type="sibTrans" cxnId="{A4B1AE70-B374-4709-91C0-94221F4CA206}">
      <dgm:prSet/>
      <dgm:spPr/>
      <dgm:t>
        <a:bodyPr/>
        <a:lstStyle/>
        <a:p>
          <a:endParaRPr lang="en-US" sz="2800">
            <a:latin typeface="+mj-lt"/>
          </a:endParaRPr>
        </a:p>
      </dgm:t>
    </dgm:pt>
    <dgm:pt modelId="{DB18B19F-2B7D-41FB-B2D3-D2DD5832730E}">
      <dgm:prSet custT="1"/>
      <dgm:spPr>
        <a:solidFill>
          <a:schemeClr val="tx1"/>
        </a:solidFill>
      </dgm:spPr>
      <dgm:t>
        <a:bodyPr bIns="182880" anchor="b" anchorCtr="0"/>
        <a:lstStyle/>
        <a:p>
          <a:r>
            <a:rPr lang="en-US" sz="2600">
              <a:latin typeface="+mj-lt"/>
            </a:rPr>
            <a:t>Predictive stock trading</a:t>
          </a:r>
        </a:p>
      </dgm:t>
    </dgm:pt>
    <dgm:pt modelId="{592DEE0E-FBEE-4FFE-8DBA-42D34834AEE5}" type="parTrans" cxnId="{761A3DC5-DB71-4713-A0FE-75BA6312BEF5}">
      <dgm:prSet/>
      <dgm:spPr/>
      <dgm:t>
        <a:bodyPr/>
        <a:lstStyle/>
        <a:p>
          <a:endParaRPr lang="en-US" sz="2800">
            <a:latin typeface="+mj-lt"/>
          </a:endParaRPr>
        </a:p>
      </dgm:t>
    </dgm:pt>
    <dgm:pt modelId="{A2B971DB-09A4-4D68-899F-B8E4FF303B81}" type="sibTrans" cxnId="{761A3DC5-DB71-4713-A0FE-75BA6312BEF5}">
      <dgm:prSet/>
      <dgm:spPr/>
      <dgm:t>
        <a:bodyPr/>
        <a:lstStyle/>
        <a:p>
          <a:endParaRPr lang="en-US" sz="2800">
            <a:latin typeface="+mj-lt"/>
          </a:endParaRPr>
        </a:p>
      </dgm:t>
    </dgm:pt>
    <dgm:pt modelId="{801A3217-19F1-4483-8717-C41B79C7C042}">
      <dgm:prSet custT="1"/>
      <dgm:spPr>
        <a:solidFill>
          <a:schemeClr val="tx1"/>
        </a:solidFill>
      </dgm:spPr>
      <dgm:t>
        <a:bodyPr bIns="91440" anchor="b" anchorCtr="0"/>
        <a:lstStyle/>
        <a:p>
          <a:r>
            <a:rPr lang="en-US" sz="2600">
              <a:latin typeface="+mj-lt"/>
            </a:rPr>
            <a:t>Entertainment</a:t>
          </a:r>
        </a:p>
      </dgm:t>
    </dgm:pt>
    <dgm:pt modelId="{A6CE1CC9-E4A4-49D6-8253-423E5C0C92F7}" type="parTrans" cxnId="{08ACA4FF-4117-4FCD-A833-4B803CC60AC5}">
      <dgm:prSet/>
      <dgm:spPr/>
      <dgm:t>
        <a:bodyPr/>
        <a:lstStyle/>
        <a:p>
          <a:endParaRPr lang="en-US" sz="2800">
            <a:latin typeface="+mj-lt"/>
          </a:endParaRPr>
        </a:p>
      </dgm:t>
    </dgm:pt>
    <dgm:pt modelId="{18042EB5-B86F-4F31-82D4-6905FAF09B68}" type="sibTrans" cxnId="{08ACA4FF-4117-4FCD-A833-4B803CC60AC5}">
      <dgm:prSet/>
      <dgm:spPr/>
      <dgm:t>
        <a:bodyPr/>
        <a:lstStyle/>
        <a:p>
          <a:endParaRPr lang="en-US" sz="2800">
            <a:latin typeface="+mj-lt"/>
          </a:endParaRPr>
        </a:p>
      </dgm:t>
    </dgm:pt>
    <dgm:pt modelId="{CCDDF5B0-1996-46EC-8733-F75441DABF08}">
      <dgm:prSet custT="1"/>
      <dgm:spPr>
        <a:solidFill>
          <a:schemeClr val="tx1"/>
        </a:solidFill>
      </dgm:spPr>
      <dgm:t>
        <a:bodyPr bIns="182880" anchor="b" anchorCtr="0"/>
        <a:lstStyle/>
        <a:p>
          <a:r>
            <a:rPr lang="en-US" sz="2600">
              <a:latin typeface="+mj-lt"/>
            </a:rPr>
            <a:t>Chatbots</a:t>
          </a:r>
        </a:p>
      </dgm:t>
    </dgm:pt>
    <dgm:pt modelId="{58A56A9C-F2ED-4C5F-A824-6F32D304A3D5}" type="parTrans" cxnId="{7CF0E571-6717-42E1-A7CF-F2BED0D8784E}">
      <dgm:prSet/>
      <dgm:spPr/>
      <dgm:t>
        <a:bodyPr/>
        <a:lstStyle/>
        <a:p>
          <a:endParaRPr lang="en-US" sz="2800">
            <a:latin typeface="+mj-lt"/>
          </a:endParaRPr>
        </a:p>
      </dgm:t>
    </dgm:pt>
    <dgm:pt modelId="{99DE8159-11D3-4676-9B5D-B4932AB58C39}" type="sibTrans" cxnId="{7CF0E571-6717-42E1-A7CF-F2BED0D8784E}">
      <dgm:prSet/>
      <dgm:spPr/>
      <dgm:t>
        <a:bodyPr/>
        <a:lstStyle/>
        <a:p>
          <a:endParaRPr lang="en-US" sz="2800">
            <a:latin typeface="+mj-lt"/>
          </a:endParaRPr>
        </a:p>
      </dgm:t>
    </dgm:pt>
    <dgm:pt modelId="{313B17F5-3054-41AA-99A0-E1567A467D6A}" type="pres">
      <dgm:prSet presAssocID="{543F4BCE-9D6C-4345-9140-094987F066C3}" presName="diagram" presStyleCnt="0">
        <dgm:presLayoutVars>
          <dgm:dir/>
          <dgm:resizeHandles val="exact"/>
        </dgm:presLayoutVars>
      </dgm:prSet>
      <dgm:spPr/>
    </dgm:pt>
    <dgm:pt modelId="{5B43BF9F-FD84-4767-8755-8106992AB981}" type="pres">
      <dgm:prSet presAssocID="{B407DAB3-FA96-4164-96F8-37402259E721}" presName="node" presStyleLbl="node1" presStyleIdx="0" presStyleCnt="6">
        <dgm:presLayoutVars>
          <dgm:bulletEnabled val="1"/>
        </dgm:presLayoutVars>
      </dgm:prSet>
      <dgm:spPr/>
    </dgm:pt>
    <dgm:pt modelId="{5FE401B7-62A1-46E6-9077-651A250D33BB}" type="pres">
      <dgm:prSet presAssocID="{2CE3BBCB-5F78-45B4-AB23-F77F260B8D04}" presName="sibTrans" presStyleCnt="0"/>
      <dgm:spPr/>
    </dgm:pt>
    <dgm:pt modelId="{036DA844-1AEC-4094-951B-8A5459390157}" type="pres">
      <dgm:prSet presAssocID="{99F5D22A-6D0C-4125-9A29-CE14F2B90EA8}" presName="node" presStyleLbl="node1" presStyleIdx="1" presStyleCnt="6">
        <dgm:presLayoutVars>
          <dgm:bulletEnabled val="1"/>
        </dgm:presLayoutVars>
      </dgm:prSet>
      <dgm:spPr/>
    </dgm:pt>
    <dgm:pt modelId="{DEB84779-690C-4CBF-9BCB-730F9E91FBBD}" type="pres">
      <dgm:prSet presAssocID="{1517276D-D695-4F3D-98A5-6D3065391D04}" presName="sibTrans" presStyleCnt="0"/>
      <dgm:spPr/>
    </dgm:pt>
    <dgm:pt modelId="{E344E2FD-623C-4A23-9D5A-1F82BBB42F39}" type="pres">
      <dgm:prSet presAssocID="{EB4C6163-2F9C-4313-B926-540628AF2EA4}" presName="node" presStyleLbl="node1" presStyleIdx="2" presStyleCnt="6">
        <dgm:presLayoutVars>
          <dgm:bulletEnabled val="1"/>
        </dgm:presLayoutVars>
      </dgm:prSet>
      <dgm:spPr/>
    </dgm:pt>
    <dgm:pt modelId="{A5AE86DE-E3B2-4421-821B-0D5716454F46}" type="pres">
      <dgm:prSet presAssocID="{C90B6E4D-7763-4FF4-B2B3-BCC7B16C517E}" presName="sibTrans" presStyleCnt="0"/>
      <dgm:spPr/>
    </dgm:pt>
    <dgm:pt modelId="{A7D7378B-3235-4D73-ABA6-B287724CF58C}" type="pres">
      <dgm:prSet presAssocID="{DB18B19F-2B7D-41FB-B2D3-D2DD5832730E}" presName="node" presStyleLbl="node1" presStyleIdx="3" presStyleCnt="6">
        <dgm:presLayoutVars>
          <dgm:bulletEnabled val="1"/>
        </dgm:presLayoutVars>
      </dgm:prSet>
      <dgm:spPr/>
    </dgm:pt>
    <dgm:pt modelId="{8A2100F6-6916-4FAB-8988-B76D61FEC217}" type="pres">
      <dgm:prSet presAssocID="{A2B971DB-09A4-4D68-899F-B8E4FF303B81}" presName="sibTrans" presStyleCnt="0"/>
      <dgm:spPr/>
    </dgm:pt>
    <dgm:pt modelId="{1D9F044F-3BED-4677-82E0-3199087D24AA}" type="pres">
      <dgm:prSet presAssocID="{CCDDF5B0-1996-46EC-8733-F75441DABF08}" presName="node" presStyleLbl="node1" presStyleIdx="4" presStyleCnt="6">
        <dgm:presLayoutVars>
          <dgm:bulletEnabled val="1"/>
        </dgm:presLayoutVars>
      </dgm:prSet>
      <dgm:spPr/>
    </dgm:pt>
    <dgm:pt modelId="{3D5946B8-3F09-461C-9DD2-A2BB7CE3143B}" type="pres">
      <dgm:prSet presAssocID="{99DE8159-11D3-4676-9B5D-B4932AB58C39}" presName="sibTrans" presStyleCnt="0"/>
      <dgm:spPr/>
    </dgm:pt>
    <dgm:pt modelId="{2520B289-6CF5-4391-A8D1-A944245DC367}" type="pres">
      <dgm:prSet presAssocID="{801A3217-19F1-4483-8717-C41B79C7C042}" presName="node" presStyleLbl="node1" presStyleIdx="5" presStyleCnt="6">
        <dgm:presLayoutVars>
          <dgm:bulletEnabled val="1"/>
        </dgm:presLayoutVars>
      </dgm:prSet>
      <dgm:spPr/>
    </dgm:pt>
  </dgm:ptLst>
  <dgm:cxnLst>
    <dgm:cxn modelId="{CBB8BD10-121C-4408-A47A-889982D84B30}" type="presOf" srcId="{801A3217-19F1-4483-8717-C41B79C7C042}" destId="{2520B289-6CF5-4391-A8D1-A944245DC367}" srcOrd="0" destOrd="0" presId="urn:microsoft.com/office/officeart/2005/8/layout/default"/>
    <dgm:cxn modelId="{03DCD12F-7180-4C7B-B40F-11EA06C49C3A}" srcId="{543F4BCE-9D6C-4345-9140-094987F066C3}" destId="{B407DAB3-FA96-4164-96F8-37402259E721}" srcOrd="0" destOrd="0" parTransId="{38AF7C84-CA46-4BB7-8C70-D0A3B9FA4A61}" sibTransId="{2CE3BBCB-5F78-45B4-AB23-F77F260B8D04}"/>
    <dgm:cxn modelId="{9FD9AE6C-25C4-422C-971E-13313A97F938}" type="presOf" srcId="{CCDDF5B0-1996-46EC-8733-F75441DABF08}" destId="{1D9F044F-3BED-4677-82E0-3199087D24AA}" srcOrd="0" destOrd="0" presId="urn:microsoft.com/office/officeart/2005/8/layout/default"/>
    <dgm:cxn modelId="{A4B1AE70-B374-4709-91C0-94221F4CA206}" srcId="{543F4BCE-9D6C-4345-9140-094987F066C3}" destId="{EB4C6163-2F9C-4313-B926-540628AF2EA4}" srcOrd="2" destOrd="0" parTransId="{16461DA0-1FBB-4064-9166-19A03AEF10EC}" sibTransId="{C90B6E4D-7763-4FF4-B2B3-BCC7B16C517E}"/>
    <dgm:cxn modelId="{7CF0E571-6717-42E1-A7CF-F2BED0D8784E}" srcId="{543F4BCE-9D6C-4345-9140-094987F066C3}" destId="{CCDDF5B0-1996-46EC-8733-F75441DABF08}" srcOrd="4" destOrd="0" parTransId="{58A56A9C-F2ED-4C5F-A824-6F32D304A3D5}" sibTransId="{99DE8159-11D3-4676-9B5D-B4932AB58C39}"/>
    <dgm:cxn modelId="{4B0BCA7F-0832-44C8-B31E-17AA872137AA}" type="presOf" srcId="{99F5D22A-6D0C-4125-9A29-CE14F2B90EA8}" destId="{036DA844-1AEC-4094-951B-8A5459390157}" srcOrd="0" destOrd="0" presId="urn:microsoft.com/office/officeart/2005/8/layout/default"/>
    <dgm:cxn modelId="{9BCE7996-A7A7-424C-B04A-BE12443BA462}" type="presOf" srcId="{B407DAB3-FA96-4164-96F8-37402259E721}" destId="{5B43BF9F-FD84-4767-8755-8106992AB981}" srcOrd="0" destOrd="0" presId="urn:microsoft.com/office/officeart/2005/8/layout/default"/>
    <dgm:cxn modelId="{923C6DA3-36B1-4715-8626-A8086A40558A}" type="presOf" srcId="{EB4C6163-2F9C-4313-B926-540628AF2EA4}" destId="{E344E2FD-623C-4A23-9D5A-1F82BBB42F39}" srcOrd="0" destOrd="0" presId="urn:microsoft.com/office/officeart/2005/8/layout/default"/>
    <dgm:cxn modelId="{2E3AD5BE-E3BE-4687-B2B4-83675B801BD5}" srcId="{543F4BCE-9D6C-4345-9140-094987F066C3}" destId="{99F5D22A-6D0C-4125-9A29-CE14F2B90EA8}" srcOrd="1" destOrd="0" parTransId="{BD3376CB-F726-42FD-BB33-3BE4072F41EE}" sibTransId="{1517276D-D695-4F3D-98A5-6D3065391D04}"/>
    <dgm:cxn modelId="{761A3DC5-DB71-4713-A0FE-75BA6312BEF5}" srcId="{543F4BCE-9D6C-4345-9140-094987F066C3}" destId="{DB18B19F-2B7D-41FB-B2D3-D2DD5832730E}" srcOrd="3" destOrd="0" parTransId="{592DEE0E-FBEE-4FFE-8DBA-42D34834AEE5}" sibTransId="{A2B971DB-09A4-4D68-899F-B8E4FF303B81}"/>
    <dgm:cxn modelId="{30DF39F8-5723-42B9-BCCC-FF73B3BA52A9}" type="presOf" srcId="{DB18B19F-2B7D-41FB-B2D3-D2DD5832730E}" destId="{A7D7378B-3235-4D73-ABA6-B287724CF58C}" srcOrd="0" destOrd="0" presId="urn:microsoft.com/office/officeart/2005/8/layout/default"/>
    <dgm:cxn modelId="{DB54A2FE-10E1-4AD5-A7AF-3B2D6BCF5341}" type="presOf" srcId="{543F4BCE-9D6C-4345-9140-094987F066C3}" destId="{313B17F5-3054-41AA-99A0-E1567A467D6A}" srcOrd="0" destOrd="0" presId="urn:microsoft.com/office/officeart/2005/8/layout/default"/>
    <dgm:cxn modelId="{08ACA4FF-4117-4FCD-A833-4B803CC60AC5}" srcId="{543F4BCE-9D6C-4345-9140-094987F066C3}" destId="{801A3217-19F1-4483-8717-C41B79C7C042}" srcOrd="5" destOrd="0" parTransId="{A6CE1CC9-E4A4-49D6-8253-423E5C0C92F7}" sibTransId="{18042EB5-B86F-4F31-82D4-6905FAF09B68}"/>
    <dgm:cxn modelId="{B1FE910E-EA54-43CA-B312-23CC3F7827C0}" type="presParOf" srcId="{313B17F5-3054-41AA-99A0-E1567A467D6A}" destId="{5B43BF9F-FD84-4767-8755-8106992AB981}" srcOrd="0" destOrd="0" presId="urn:microsoft.com/office/officeart/2005/8/layout/default"/>
    <dgm:cxn modelId="{334530B2-7B02-45A1-B419-4506850C3725}" type="presParOf" srcId="{313B17F5-3054-41AA-99A0-E1567A467D6A}" destId="{5FE401B7-62A1-46E6-9077-651A250D33BB}" srcOrd="1" destOrd="0" presId="urn:microsoft.com/office/officeart/2005/8/layout/default"/>
    <dgm:cxn modelId="{7F89CF48-59A5-4521-81E6-9FB2027CF616}" type="presParOf" srcId="{313B17F5-3054-41AA-99A0-E1567A467D6A}" destId="{036DA844-1AEC-4094-951B-8A5459390157}" srcOrd="2" destOrd="0" presId="urn:microsoft.com/office/officeart/2005/8/layout/default"/>
    <dgm:cxn modelId="{94745CCA-2A40-4D03-B3C9-7333FB39758C}" type="presParOf" srcId="{313B17F5-3054-41AA-99A0-E1567A467D6A}" destId="{DEB84779-690C-4CBF-9BCB-730F9E91FBBD}" srcOrd="3" destOrd="0" presId="urn:microsoft.com/office/officeart/2005/8/layout/default"/>
    <dgm:cxn modelId="{52515B89-E3DB-4C4F-9405-F7D86D5C4222}" type="presParOf" srcId="{313B17F5-3054-41AA-99A0-E1567A467D6A}" destId="{E344E2FD-623C-4A23-9D5A-1F82BBB42F39}" srcOrd="4" destOrd="0" presId="urn:microsoft.com/office/officeart/2005/8/layout/default"/>
    <dgm:cxn modelId="{FA31740C-89A8-4795-8C6D-EEF083B8BBC6}" type="presParOf" srcId="{313B17F5-3054-41AA-99A0-E1567A467D6A}" destId="{A5AE86DE-E3B2-4421-821B-0D5716454F46}" srcOrd="5" destOrd="0" presId="urn:microsoft.com/office/officeart/2005/8/layout/default"/>
    <dgm:cxn modelId="{D9E21992-9397-45AE-95AB-4AD2CBF6C0AD}" type="presParOf" srcId="{313B17F5-3054-41AA-99A0-E1567A467D6A}" destId="{A7D7378B-3235-4D73-ABA6-B287724CF58C}" srcOrd="6" destOrd="0" presId="urn:microsoft.com/office/officeart/2005/8/layout/default"/>
    <dgm:cxn modelId="{420D40FA-1F47-454E-85D4-5B78EE471D66}" type="presParOf" srcId="{313B17F5-3054-41AA-99A0-E1567A467D6A}" destId="{8A2100F6-6916-4FAB-8988-B76D61FEC217}" srcOrd="7" destOrd="0" presId="urn:microsoft.com/office/officeart/2005/8/layout/default"/>
    <dgm:cxn modelId="{55F29345-CB27-4EF3-AA55-3EB979F3902F}" type="presParOf" srcId="{313B17F5-3054-41AA-99A0-E1567A467D6A}" destId="{1D9F044F-3BED-4677-82E0-3199087D24AA}" srcOrd="8" destOrd="0" presId="urn:microsoft.com/office/officeart/2005/8/layout/default"/>
    <dgm:cxn modelId="{0AA1128F-4083-4C98-BDA6-05B273104F00}" type="presParOf" srcId="{313B17F5-3054-41AA-99A0-E1567A467D6A}" destId="{3D5946B8-3F09-461C-9DD2-A2BB7CE3143B}" srcOrd="9" destOrd="0" presId="urn:microsoft.com/office/officeart/2005/8/layout/default"/>
    <dgm:cxn modelId="{52A15C1D-7E34-4A0F-AE11-C1494B8DA013}" type="presParOf" srcId="{313B17F5-3054-41AA-99A0-E1567A467D6A}" destId="{2520B289-6CF5-4391-A8D1-A944245DC367}"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43BF9F-FD84-4767-8755-8106992AB981}">
      <dsp:nvSpPr>
        <dsp:cNvPr id="0" name=""/>
        <dsp:cNvSpPr/>
      </dsp:nvSpPr>
      <dsp:spPr>
        <a:xfrm>
          <a:off x="0" y="62777"/>
          <a:ext cx="2678906" cy="1607343"/>
        </a:xfrm>
        <a:prstGeom prst="rect">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182880" numCol="1" spcCol="1270" anchor="b" anchorCtr="0">
          <a:noAutofit/>
        </a:bodyPr>
        <a:lstStyle/>
        <a:p>
          <a:pPr marL="0" lvl="0" indent="0" algn="ctr" defTabSz="1155700">
            <a:lnSpc>
              <a:spcPct val="90000"/>
            </a:lnSpc>
            <a:spcBef>
              <a:spcPct val="0"/>
            </a:spcBef>
            <a:spcAft>
              <a:spcPct val="35000"/>
            </a:spcAft>
            <a:buNone/>
          </a:pPr>
          <a:r>
            <a:rPr lang="en-US" sz="2600" kern="1200">
              <a:latin typeface="+mj-lt"/>
            </a:rPr>
            <a:t>Smart personal assistants</a:t>
          </a:r>
        </a:p>
      </dsp:txBody>
      <dsp:txXfrm>
        <a:off x="0" y="62777"/>
        <a:ext cx="2678906" cy="1607343"/>
      </dsp:txXfrm>
    </dsp:sp>
    <dsp:sp modelId="{036DA844-1AEC-4094-951B-8A5459390157}">
      <dsp:nvSpPr>
        <dsp:cNvPr id="0" name=""/>
        <dsp:cNvSpPr/>
      </dsp:nvSpPr>
      <dsp:spPr>
        <a:xfrm>
          <a:off x="2946796" y="62777"/>
          <a:ext cx="2678906" cy="1607343"/>
        </a:xfrm>
        <a:prstGeom prst="rect">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182880" numCol="1" spcCol="1270" anchor="b" anchorCtr="0">
          <a:noAutofit/>
        </a:bodyPr>
        <a:lstStyle/>
        <a:p>
          <a:pPr marL="0" lvl="0" indent="0" algn="ctr" defTabSz="1155700">
            <a:lnSpc>
              <a:spcPct val="90000"/>
            </a:lnSpc>
            <a:spcBef>
              <a:spcPct val="0"/>
            </a:spcBef>
            <a:spcAft>
              <a:spcPct val="35000"/>
            </a:spcAft>
            <a:buNone/>
          </a:pPr>
          <a:r>
            <a:rPr lang="en-US" sz="2600" kern="1200">
              <a:latin typeface="+mj-lt"/>
            </a:rPr>
            <a:t>Self-driving cars</a:t>
          </a:r>
        </a:p>
      </dsp:txBody>
      <dsp:txXfrm>
        <a:off x="2946796" y="62777"/>
        <a:ext cx="2678906" cy="1607343"/>
      </dsp:txXfrm>
    </dsp:sp>
    <dsp:sp modelId="{E344E2FD-623C-4A23-9D5A-1F82BBB42F39}">
      <dsp:nvSpPr>
        <dsp:cNvPr id="0" name=""/>
        <dsp:cNvSpPr/>
      </dsp:nvSpPr>
      <dsp:spPr>
        <a:xfrm>
          <a:off x="5893593" y="62777"/>
          <a:ext cx="2678906" cy="1607343"/>
        </a:xfrm>
        <a:prstGeom prst="rect">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1440" numCol="1" spcCol="1270" anchor="b" anchorCtr="0">
          <a:noAutofit/>
        </a:bodyPr>
        <a:lstStyle/>
        <a:p>
          <a:pPr marL="0" lvl="0" indent="0" algn="ctr" defTabSz="1155700">
            <a:lnSpc>
              <a:spcPct val="90000"/>
            </a:lnSpc>
            <a:spcBef>
              <a:spcPct val="0"/>
            </a:spcBef>
            <a:spcAft>
              <a:spcPct val="35000"/>
            </a:spcAft>
            <a:buNone/>
          </a:pPr>
          <a:r>
            <a:rPr lang="en-US" sz="2600" kern="1200">
              <a:latin typeface="+mj-lt"/>
            </a:rPr>
            <a:t>Social media image recognition</a:t>
          </a:r>
        </a:p>
      </dsp:txBody>
      <dsp:txXfrm>
        <a:off x="5893593" y="62777"/>
        <a:ext cx="2678906" cy="1607343"/>
      </dsp:txXfrm>
    </dsp:sp>
    <dsp:sp modelId="{A7D7378B-3235-4D73-ABA6-B287724CF58C}">
      <dsp:nvSpPr>
        <dsp:cNvPr id="0" name=""/>
        <dsp:cNvSpPr/>
      </dsp:nvSpPr>
      <dsp:spPr>
        <a:xfrm>
          <a:off x="0" y="1938012"/>
          <a:ext cx="2678906" cy="1607343"/>
        </a:xfrm>
        <a:prstGeom prst="rect">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182880" numCol="1" spcCol="1270" anchor="b" anchorCtr="0">
          <a:noAutofit/>
        </a:bodyPr>
        <a:lstStyle/>
        <a:p>
          <a:pPr marL="0" lvl="0" indent="0" algn="ctr" defTabSz="1155700">
            <a:lnSpc>
              <a:spcPct val="90000"/>
            </a:lnSpc>
            <a:spcBef>
              <a:spcPct val="0"/>
            </a:spcBef>
            <a:spcAft>
              <a:spcPct val="35000"/>
            </a:spcAft>
            <a:buNone/>
          </a:pPr>
          <a:r>
            <a:rPr lang="en-US" sz="2600" kern="1200">
              <a:latin typeface="+mj-lt"/>
            </a:rPr>
            <a:t>Predictive stock trading</a:t>
          </a:r>
        </a:p>
      </dsp:txBody>
      <dsp:txXfrm>
        <a:off x="0" y="1938012"/>
        <a:ext cx="2678906" cy="1607343"/>
      </dsp:txXfrm>
    </dsp:sp>
    <dsp:sp modelId="{1D9F044F-3BED-4677-82E0-3199087D24AA}">
      <dsp:nvSpPr>
        <dsp:cNvPr id="0" name=""/>
        <dsp:cNvSpPr/>
      </dsp:nvSpPr>
      <dsp:spPr>
        <a:xfrm>
          <a:off x="2946796" y="1938012"/>
          <a:ext cx="2678906" cy="1607343"/>
        </a:xfrm>
        <a:prstGeom prst="rect">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182880" numCol="1" spcCol="1270" anchor="b" anchorCtr="0">
          <a:noAutofit/>
        </a:bodyPr>
        <a:lstStyle/>
        <a:p>
          <a:pPr marL="0" lvl="0" indent="0" algn="ctr" defTabSz="1155700">
            <a:lnSpc>
              <a:spcPct val="90000"/>
            </a:lnSpc>
            <a:spcBef>
              <a:spcPct val="0"/>
            </a:spcBef>
            <a:spcAft>
              <a:spcPct val="35000"/>
            </a:spcAft>
            <a:buNone/>
          </a:pPr>
          <a:r>
            <a:rPr lang="en-US" sz="2600" kern="1200">
              <a:latin typeface="+mj-lt"/>
            </a:rPr>
            <a:t>Chatbots</a:t>
          </a:r>
        </a:p>
      </dsp:txBody>
      <dsp:txXfrm>
        <a:off x="2946796" y="1938012"/>
        <a:ext cx="2678906" cy="1607343"/>
      </dsp:txXfrm>
    </dsp:sp>
    <dsp:sp modelId="{2520B289-6CF5-4391-A8D1-A944245DC367}">
      <dsp:nvSpPr>
        <dsp:cNvPr id="0" name=""/>
        <dsp:cNvSpPr/>
      </dsp:nvSpPr>
      <dsp:spPr>
        <a:xfrm>
          <a:off x="5893593" y="1938012"/>
          <a:ext cx="2678906" cy="1607343"/>
        </a:xfrm>
        <a:prstGeom prst="rect">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1440" numCol="1" spcCol="1270" anchor="b" anchorCtr="0">
          <a:noAutofit/>
        </a:bodyPr>
        <a:lstStyle/>
        <a:p>
          <a:pPr marL="0" lvl="0" indent="0" algn="ctr" defTabSz="1155700">
            <a:lnSpc>
              <a:spcPct val="90000"/>
            </a:lnSpc>
            <a:spcBef>
              <a:spcPct val="0"/>
            </a:spcBef>
            <a:spcAft>
              <a:spcPct val="35000"/>
            </a:spcAft>
            <a:buNone/>
          </a:pPr>
          <a:r>
            <a:rPr lang="en-US" sz="2600" kern="1200">
              <a:latin typeface="+mj-lt"/>
            </a:rPr>
            <a:t>Entertainment</a:t>
          </a:r>
        </a:p>
      </dsp:txBody>
      <dsp:txXfrm>
        <a:off x="5893593" y="1938012"/>
        <a:ext cx="2678906" cy="160734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fontAlgn="auto">
              <a:spcBef>
                <a:spcPts val="0"/>
              </a:spcBef>
              <a:spcAft>
                <a:spcPts val="0"/>
              </a:spcAft>
              <a:defRPr sz="1300" b="1" dirty="0" smtClean="0">
                <a:latin typeface="Arial" pitchFamily="34" charset="0"/>
                <a:ea typeface="+mn-ea"/>
                <a:cs typeface="Arial" pitchFamily="34" charset="0"/>
              </a:defRPr>
            </a:lvl1pPr>
          </a:lstStyle>
          <a:p>
            <a:pPr>
              <a:defRPr/>
            </a:pPr>
            <a:r>
              <a:rPr lang="en-US" dirty="0"/>
              <a:t>Live! 360 Orlando 2017</a:t>
            </a:r>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Tree>
    <p:extLst>
      <p:ext uri="{BB962C8B-B14F-4D97-AF65-F5344CB8AC3E}">
        <p14:creationId xmlns:p14="http://schemas.microsoft.com/office/powerpoint/2010/main" val="37389489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cs typeface="+mn-cs"/>
              </a:defRPr>
            </a:lvl1pPr>
          </a:lstStyle>
          <a:p>
            <a:pPr>
              <a:defRPr/>
            </a:pPr>
            <a:fld id="{74D1145D-0C6A-427A-BFFB-BA49C7DEF5D3}" type="datetimeFigureOut">
              <a:rPr lang="en-US"/>
              <a:pPr>
                <a:defRPr/>
              </a:pPr>
              <a:t>11/26/18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cs typeface="+mn-cs"/>
              </a:defRPr>
            </a:lvl1pPr>
          </a:lstStyle>
          <a:p>
            <a:pPr>
              <a:defRPr/>
            </a:pPr>
            <a:fld id="{7BE5AA1C-3A4A-4E86-88DD-FDD0A0056FE6}" type="slidenum">
              <a:rPr lang="en-US"/>
              <a:pPr>
                <a:defRPr/>
              </a:pPr>
              <a:t>‹#›</a:t>
            </a:fld>
            <a:endParaRPr lang="en-US"/>
          </a:p>
        </p:txBody>
      </p:sp>
    </p:spTree>
    <p:extLst>
      <p:ext uri="{BB962C8B-B14F-4D97-AF65-F5344CB8AC3E}">
        <p14:creationId xmlns:p14="http://schemas.microsoft.com/office/powerpoint/2010/main" val="383142828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ＭＳ Ｐゴシック" pitchFamily="-72" charset="-128"/>
        <a:cs typeface="ＭＳ Ｐゴシック" pitchFamily="-72" charset="-128"/>
      </a:defRPr>
    </a:lvl1pPr>
    <a:lvl2pPr marL="457200" algn="l" rtl="0" fontAlgn="base">
      <a:spcBef>
        <a:spcPct val="30000"/>
      </a:spcBef>
      <a:spcAft>
        <a:spcPct val="0"/>
      </a:spcAft>
      <a:defRPr sz="1200" kern="1200">
        <a:solidFill>
          <a:schemeClr val="tx1"/>
        </a:solidFill>
        <a:latin typeface="+mn-lt"/>
        <a:ea typeface="ＭＳ Ｐゴシック" pitchFamily="-72" charset="-128"/>
        <a:cs typeface="+mn-cs"/>
      </a:defRPr>
    </a:lvl2pPr>
    <a:lvl3pPr marL="914400" algn="l" rtl="0" fontAlgn="base">
      <a:spcBef>
        <a:spcPct val="30000"/>
      </a:spcBef>
      <a:spcAft>
        <a:spcPct val="0"/>
      </a:spcAft>
      <a:defRPr sz="1200" kern="1200">
        <a:solidFill>
          <a:schemeClr val="tx1"/>
        </a:solidFill>
        <a:latin typeface="+mn-lt"/>
        <a:ea typeface="ＭＳ Ｐゴシック" pitchFamily="-72" charset="-128"/>
        <a:cs typeface="+mn-cs"/>
      </a:defRPr>
    </a:lvl3pPr>
    <a:lvl4pPr marL="1371600" algn="l" rtl="0" fontAlgn="base">
      <a:spcBef>
        <a:spcPct val="30000"/>
      </a:spcBef>
      <a:spcAft>
        <a:spcPct val="0"/>
      </a:spcAft>
      <a:defRPr sz="1200" kern="1200">
        <a:solidFill>
          <a:schemeClr val="tx1"/>
        </a:solidFill>
        <a:latin typeface="+mn-lt"/>
        <a:ea typeface="ＭＳ Ｐゴシック" pitchFamily="-72" charset="-128"/>
        <a:cs typeface="+mn-cs"/>
      </a:defRPr>
    </a:lvl4pPr>
    <a:lvl5pPr marL="1828800" algn="l" rtl="0" fontAlgn="base">
      <a:spcBef>
        <a:spcPct val="30000"/>
      </a:spcBef>
      <a:spcAft>
        <a:spcPct val="0"/>
      </a:spcAft>
      <a:defRPr sz="1200" kern="1200">
        <a:solidFill>
          <a:schemeClr val="tx1"/>
        </a:solidFill>
        <a:latin typeface="+mn-lt"/>
        <a:ea typeface="ＭＳ Ｐゴシック" pitchFamily="-72"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1638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1638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6988B0C-D0FA-4593-BF38-A7BA3E9A5D69}" type="slidenum">
              <a:rPr lang="en-US">
                <a:ea typeface="ＭＳ Ｐゴシック" pitchFamily="-72" charset="-128"/>
                <a:cs typeface="ＭＳ Ｐゴシック" pitchFamily="-72" charset="-128"/>
              </a:rPr>
              <a:pPr fontAlgn="base">
                <a:spcBef>
                  <a:spcPct val="0"/>
                </a:spcBef>
                <a:spcAft>
                  <a:spcPct val="0"/>
                </a:spcAft>
              </a:pPr>
              <a:t>1</a:t>
            </a:fld>
            <a:endParaRPr lang="en-US">
              <a:ea typeface="ＭＳ Ｐゴシック" pitchFamily="-72" charset="-128"/>
              <a:cs typeface="ＭＳ Ｐゴシック" pitchFamily="-72"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ctr"/>
            <a:r>
              <a:rPr lang="en-US" sz="1200" kern="1200" dirty="0">
                <a:solidFill>
                  <a:schemeClr val="tx1"/>
                </a:solidFill>
                <a:effectLst/>
                <a:latin typeface="+mn-lt"/>
                <a:ea typeface="+mn-ea"/>
                <a:cs typeface="+mn-cs"/>
              </a:rPr>
              <a:t>Vision: Algorithms to smartly identify, caption and moderate your pictures</a:t>
            </a:r>
          </a:p>
          <a:p>
            <a:pPr lvl="0" rtl="0" fontAlgn="ctr"/>
            <a:endParaRPr lang="en-US" sz="1200" kern="1200" dirty="0">
              <a:solidFill>
                <a:schemeClr val="tx1"/>
              </a:solidFill>
              <a:effectLst/>
              <a:latin typeface="+mn-lt"/>
              <a:ea typeface="+mn-ea"/>
              <a:cs typeface="+mn-cs"/>
            </a:endParaRPr>
          </a:p>
          <a:p>
            <a:pPr lvl="0" rtl="0" fontAlgn="ctr"/>
            <a:r>
              <a:rPr lang="en-US" sz="1200" kern="1200" dirty="0">
                <a:solidFill>
                  <a:schemeClr val="tx1"/>
                </a:solidFill>
                <a:effectLst/>
                <a:latin typeface="+mn-lt"/>
                <a:ea typeface="+mn-ea"/>
                <a:cs typeface="+mn-cs"/>
              </a:rPr>
              <a:t>Speech:</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Enables the integration of speech processing capabilities into any app</a:t>
            </a:r>
          </a:p>
          <a:p>
            <a:pPr lvl="0" rtl="0" fontAlgn="ctr"/>
            <a:endParaRPr lang="en-US" sz="1200" kern="1200" dirty="0">
              <a:solidFill>
                <a:schemeClr val="tx1"/>
              </a:solidFill>
              <a:effectLst/>
              <a:latin typeface="+mn-lt"/>
              <a:ea typeface="+mn-ea"/>
              <a:cs typeface="+mn-cs"/>
            </a:endParaRPr>
          </a:p>
          <a:p>
            <a:pPr marL="0" marR="0" lvl="0" indent="0" algn="l" defTabSz="457200" rtl="0" eaLnBrk="1" fontAlgn="ctr"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Language: Enable services to recognize the meaning of unstructured text or speech</a:t>
            </a:r>
          </a:p>
          <a:p>
            <a:pPr marL="0" marR="0" lvl="0" indent="0" algn="l" defTabSz="457200" rtl="0" eaLnBrk="1" fontAlgn="ctr"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ctr"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Knowledge: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Create rich knowledge resources that can be integrated into apps</a:t>
            </a:r>
          </a:p>
          <a:p>
            <a:pPr marL="0" marR="0" lvl="0" indent="0" algn="l" defTabSz="457200" rtl="0" eaLnBrk="1" fontAlgn="ctr"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ctr"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Search: Enable apps and services to harness the power of a Web-scale</a:t>
            </a:r>
          </a:p>
          <a:p>
            <a:endParaRPr lang="en-US" dirty="0"/>
          </a:p>
          <a:p>
            <a:r>
              <a:rPr lang="en-US" sz="1200" b="0" i="0" kern="1200" dirty="0">
                <a:solidFill>
                  <a:schemeClr val="tx1"/>
                </a:solidFill>
                <a:effectLst/>
                <a:latin typeface="+mn-lt"/>
                <a:ea typeface="+mn-ea"/>
                <a:cs typeface="+mn-cs"/>
              </a:rPr>
              <a:t>How-</a:t>
            </a:r>
            <a:r>
              <a:rPr lang="en-US" sz="1200" b="0" i="0" kern="1200" dirty="0" err="1">
                <a:solidFill>
                  <a:schemeClr val="tx1"/>
                </a:solidFill>
                <a:effectLst/>
                <a:latin typeface="+mn-lt"/>
                <a:ea typeface="+mn-ea"/>
                <a:cs typeface="+mn-cs"/>
              </a:rPr>
              <a:t>Old.net</a:t>
            </a:r>
            <a:r>
              <a:rPr lang="en-US" sz="1200" b="0" i="0" kern="1200" dirty="0">
                <a:solidFill>
                  <a:schemeClr val="tx1"/>
                </a:solidFill>
                <a:effectLst/>
                <a:latin typeface="+mn-lt"/>
                <a:ea typeface="+mn-ea"/>
                <a:cs typeface="+mn-cs"/>
              </a:rPr>
              <a:t> is the demo site of Microsoft's Project Oxford</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13</a:t>
            </a:fld>
            <a:endParaRPr lang="en-US"/>
          </a:p>
        </p:txBody>
      </p:sp>
    </p:spTree>
    <p:extLst>
      <p:ext uri="{BB962C8B-B14F-4D97-AF65-F5344CB8AC3E}">
        <p14:creationId xmlns:p14="http://schemas.microsoft.com/office/powerpoint/2010/main" val="1943206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BE5AA1C-3A4A-4E86-88DD-FDD0A0056FE6}" type="slidenum">
              <a:rPr lang="en-US" smtClean="0"/>
              <a:pPr>
                <a:defRPr/>
              </a:pPr>
              <a:t>15</a:t>
            </a:fld>
            <a:endParaRPr lang="en-US"/>
          </a:p>
        </p:txBody>
      </p:sp>
    </p:spTree>
    <p:extLst>
      <p:ext uri="{BB962C8B-B14F-4D97-AF65-F5344CB8AC3E}">
        <p14:creationId xmlns:p14="http://schemas.microsoft.com/office/powerpoint/2010/main" val="530025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Tensorflow</a:t>
            </a:r>
            <a:r>
              <a:rPr lang="en-US" dirty="0"/>
              <a:t> – Backed by google, focuses on deep learning</a:t>
            </a:r>
          </a:p>
          <a:p>
            <a:r>
              <a:rPr lang="en-US" dirty="0" err="1"/>
              <a:t>Keras</a:t>
            </a:r>
            <a:r>
              <a:rPr lang="en-US" dirty="0"/>
              <a:t> – open source framework neural network API</a:t>
            </a:r>
          </a:p>
          <a:p>
            <a:r>
              <a:rPr lang="en-US" dirty="0" err="1"/>
              <a:t>SCIKit</a:t>
            </a:r>
            <a:r>
              <a:rPr lang="en-US" dirty="0"/>
              <a:t>-Learn – open source framework- started as a google summer of code project</a:t>
            </a:r>
          </a:p>
          <a:p>
            <a:r>
              <a:rPr lang="en-US" dirty="0"/>
              <a:t>Caffe - </a:t>
            </a:r>
            <a:r>
              <a:rPr lang="en-US" sz="1200" b="0" i="0" kern="1200" dirty="0">
                <a:solidFill>
                  <a:schemeClr val="tx1"/>
                </a:solidFill>
                <a:effectLst/>
                <a:latin typeface="+mn-lt"/>
                <a:ea typeface="+mn-ea"/>
                <a:cs typeface="+mn-cs"/>
              </a:rPr>
              <a:t>Berkeley AI Research project, now open source</a:t>
            </a:r>
          </a:p>
          <a:p>
            <a:r>
              <a:rPr lang="en-US" sz="1200" b="0" i="0" kern="1200" dirty="0">
                <a:solidFill>
                  <a:schemeClr val="tx1"/>
                </a:solidFill>
                <a:effectLst/>
                <a:latin typeface="+mn-lt"/>
                <a:ea typeface="+mn-ea"/>
                <a:cs typeface="+mn-cs"/>
              </a:rPr>
              <a:t>Caffe2 – backed by Facebook, derived from Caffe, </a:t>
            </a:r>
            <a:endParaRPr lang="en-US" dirty="0"/>
          </a:p>
          <a:p>
            <a:endParaRPr lang="en-US" dirty="0"/>
          </a:p>
        </p:txBody>
      </p:sp>
      <p:sp>
        <p:nvSpPr>
          <p:cNvPr id="4" name="Slide Number Placeholder 3"/>
          <p:cNvSpPr>
            <a:spLocks noGrp="1"/>
          </p:cNvSpPr>
          <p:nvPr>
            <p:ph type="sldNum" sz="quarter" idx="5"/>
          </p:nvPr>
        </p:nvSpPr>
        <p:spPr/>
        <p:txBody>
          <a:bodyPr/>
          <a:lstStyle/>
          <a:p>
            <a:fld id="{EF44A1FA-350C-4F4C-98EF-79CDF1529B79}" type="slidenum">
              <a:rPr lang="en-US" smtClean="0"/>
              <a:t>16</a:t>
            </a:fld>
            <a:endParaRPr lang="en-US"/>
          </a:p>
        </p:txBody>
      </p:sp>
    </p:spTree>
    <p:extLst>
      <p:ext uri="{BB962C8B-B14F-4D97-AF65-F5344CB8AC3E}">
        <p14:creationId xmlns:p14="http://schemas.microsoft.com/office/powerpoint/2010/main" val="32028018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IBM Watson</a:t>
            </a:r>
          </a:p>
          <a:p>
            <a:r>
              <a:rPr lang="en-US" dirty="0"/>
              <a:t>Azure Machine Learning</a:t>
            </a:r>
          </a:p>
          <a:p>
            <a:r>
              <a:rPr lang="en-US" dirty="0"/>
              <a:t>AWS Machine Learning</a:t>
            </a:r>
          </a:p>
          <a:p>
            <a:r>
              <a:rPr lang="en-US" dirty="0"/>
              <a:t>SAP Leonardo</a:t>
            </a:r>
          </a:p>
          <a:p>
            <a:r>
              <a:rPr lang="en-US" dirty="0"/>
              <a:t>Google Cloud Machine Learning Engine / </a:t>
            </a:r>
            <a:r>
              <a:rPr lang="en-US" dirty="0" err="1"/>
              <a:t>Tensorflow</a:t>
            </a:r>
            <a:endParaRPr lang="en-US" dirty="0"/>
          </a:p>
          <a:p>
            <a:r>
              <a:rPr lang="en-US" dirty="0" err="1"/>
              <a:t>BigML</a:t>
            </a:r>
            <a:endParaRPr lang="en-US" dirty="0"/>
          </a:p>
          <a:p>
            <a:endParaRPr lang="en-US" dirty="0"/>
          </a:p>
        </p:txBody>
      </p:sp>
      <p:sp>
        <p:nvSpPr>
          <p:cNvPr id="4" name="Slide Number Placeholder 3"/>
          <p:cNvSpPr>
            <a:spLocks noGrp="1"/>
          </p:cNvSpPr>
          <p:nvPr>
            <p:ph type="sldNum" sz="quarter" idx="5"/>
          </p:nvPr>
        </p:nvSpPr>
        <p:spPr/>
        <p:txBody>
          <a:bodyPr/>
          <a:lstStyle/>
          <a:p>
            <a:fld id="{EF44A1FA-350C-4F4C-98EF-79CDF1529B79}" type="slidenum">
              <a:rPr lang="en-US" smtClean="0"/>
              <a:t>17</a:t>
            </a:fld>
            <a:endParaRPr lang="en-US"/>
          </a:p>
        </p:txBody>
      </p:sp>
    </p:spTree>
    <p:extLst>
      <p:ext uri="{BB962C8B-B14F-4D97-AF65-F5344CB8AC3E}">
        <p14:creationId xmlns:p14="http://schemas.microsoft.com/office/powerpoint/2010/main" val="24333925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Powerful, simple and browser-based AI Service.</a:t>
            </a:r>
            <a:r>
              <a:rPr lang="en-US" sz="1200" kern="1200" baseline="0">
                <a:solidFill>
                  <a:schemeClr val="tx1"/>
                </a:solidFill>
                <a:effectLst/>
                <a:latin typeface="+mn-lt"/>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baseline="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Provides a common place for a team to work in a consistent way</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ML Studio is a collaborative, drag-and-drop tool you can use to build, test, and deploy predictive analytics</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E8BADB7-1FBB-B74E-B90C-DA1567BD042E}" type="slidenum">
              <a:rPr lang="en-US" smtClean="0"/>
              <a:t>18</a:t>
            </a:fld>
            <a:endParaRPr lang="en-US"/>
          </a:p>
        </p:txBody>
      </p:sp>
    </p:spTree>
    <p:extLst>
      <p:ext uri="{BB962C8B-B14F-4D97-AF65-F5344CB8AC3E}">
        <p14:creationId xmlns:p14="http://schemas.microsoft.com/office/powerpoint/2010/main" val="2016445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People express natural language query to system.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Azure</a:t>
            </a:r>
            <a:r>
              <a:rPr lang="en-US" sz="1200" kern="1200" baseline="0" dirty="0">
                <a:solidFill>
                  <a:schemeClr val="tx1"/>
                </a:solidFill>
                <a:effectLst/>
                <a:latin typeface="+mn-lt"/>
                <a:ea typeface="+mn-ea"/>
                <a:cs typeface="+mn-cs"/>
              </a:rPr>
              <a:t> bot service speeds up development</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advantage of canvass</a:t>
            </a:r>
          </a:p>
        </p:txBody>
      </p:sp>
      <p:sp>
        <p:nvSpPr>
          <p:cNvPr id="4" name="Slide Number Placeholder 3"/>
          <p:cNvSpPr>
            <a:spLocks noGrp="1"/>
          </p:cNvSpPr>
          <p:nvPr>
            <p:ph type="sldNum" sz="quarter" idx="10"/>
          </p:nvPr>
        </p:nvSpPr>
        <p:spPr/>
        <p:txBody>
          <a:bodyPr/>
          <a:lstStyle/>
          <a:p>
            <a:fld id="{4E8BADB7-1FBB-B74E-B90C-DA1567BD042E}" type="slidenum">
              <a:rPr lang="en-US" smtClean="0"/>
              <a:t>19</a:t>
            </a:fld>
            <a:endParaRPr lang="en-US"/>
          </a:p>
        </p:txBody>
      </p:sp>
    </p:spTree>
    <p:extLst>
      <p:ext uri="{BB962C8B-B14F-4D97-AF65-F5344CB8AC3E}">
        <p14:creationId xmlns:p14="http://schemas.microsoft.com/office/powerpoint/2010/main" val="28623554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Focus on what</a:t>
            </a:r>
            <a:r>
              <a:rPr lang="en-US" sz="1200" b="0" i="0" kern="1200" baseline="0">
                <a:solidFill>
                  <a:schemeClr val="tx1"/>
                </a:solidFill>
                <a:effectLst/>
                <a:latin typeface="+mn-lt"/>
                <a:ea typeface="+mn-ea"/>
                <a:cs typeface="+mn-cs"/>
              </a:rPr>
              <a:t> rather than how</a:t>
            </a:r>
            <a:endParaRPr lang="en-US" sz="1200" b="0" i="0" kern="120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Full of APIs for defining networks, learners, readers, training and evaluation.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Leads competitor especially on GPU. </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Multi-GPU, multi-server scales out very well.</a:t>
            </a:r>
          </a:p>
          <a:p>
            <a:endParaRPr lang="en-US" sz="1200" kern="120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Large code samples, wide gallery of models</a:t>
            </a:r>
          </a:p>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E8BADB7-1FBB-B74E-B90C-DA1567BD042E}" type="slidenum">
              <a:rPr lang="en-US" smtClean="0"/>
              <a:t>20</a:t>
            </a:fld>
            <a:endParaRPr lang="en-US"/>
          </a:p>
        </p:txBody>
      </p:sp>
    </p:spTree>
    <p:extLst>
      <p:ext uri="{BB962C8B-B14F-4D97-AF65-F5344CB8AC3E}">
        <p14:creationId xmlns:p14="http://schemas.microsoft.com/office/powerpoint/2010/main" val="14584123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Computation is approached as dataflow graph.</a:t>
            </a:r>
          </a:p>
          <a:p>
            <a:r>
              <a:rPr lang="en-US" sz="1200" b="0" i="0" kern="1200">
                <a:solidFill>
                  <a:schemeClr val="tx1"/>
                </a:solidFill>
                <a:effectLst/>
                <a:latin typeface="+mn-lt"/>
                <a:ea typeface="+mn-ea"/>
                <a:cs typeface="+mn-cs"/>
              </a:rPr>
              <a:t>Nodes</a:t>
            </a:r>
            <a:r>
              <a:rPr lang="en-US" sz="1200" b="0" i="0" kern="1200" baseline="0">
                <a:solidFill>
                  <a:schemeClr val="tx1"/>
                </a:solidFill>
                <a:effectLst/>
                <a:latin typeface="+mn-lt"/>
                <a:ea typeface="+mn-ea"/>
                <a:cs typeface="+mn-cs"/>
              </a:rPr>
              <a:t> = Mathematical Computation, Edges: Multi-Dimensional Arrays (tensors)</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r>
              <a:rPr lang="en-US" sz="1200" kern="1200" err="1">
                <a:solidFill>
                  <a:schemeClr val="tx1"/>
                </a:solidFill>
                <a:effectLst/>
                <a:latin typeface="+mn-lt"/>
                <a:ea typeface="+mn-ea"/>
                <a:cs typeface="+mn-cs"/>
              </a:rPr>
              <a:t>TensorBoard</a:t>
            </a:r>
            <a:r>
              <a:rPr lang="en-US" sz="1200" kern="1200" baseline="0">
                <a:solidFill>
                  <a:schemeClr val="tx1"/>
                </a:solidFill>
                <a:effectLst/>
                <a:latin typeface="+mn-lt"/>
                <a:ea typeface="+mn-ea"/>
                <a:cs typeface="+mn-cs"/>
              </a:rPr>
              <a:t> data visualization tool packaged with </a:t>
            </a:r>
            <a:r>
              <a:rPr lang="en-US" sz="1200" kern="1200" baseline="0" err="1">
                <a:solidFill>
                  <a:schemeClr val="tx1"/>
                </a:solidFill>
                <a:effectLst/>
                <a:latin typeface="+mn-lt"/>
                <a:ea typeface="+mn-ea"/>
                <a:cs typeface="+mn-cs"/>
              </a:rPr>
              <a:t>TensorFlow</a:t>
            </a:r>
            <a:r>
              <a:rPr lang="en-US" sz="1200" kern="1200" baseline="0">
                <a:solidFill>
                  <a:schemeClr val="tx1"/>
                </a:solidFill>
                <a:effectLst/>
                <a:latin typeface="+mn-lt"/>
                <a:ea typeface="+mn-ea"/>
                <a:cs typeface="+mn-cs"/>
              </a:rPr>
              <a:t>. </a:t>
            </a:r>
          </a:p>
          <a:p>
            <a:r>
              <a:rPr lang="en-US" sz="1200" kern="1200" baseline="0">
                <a:solidFill>
                  <a:schemeClr val="tx1"/>
                </a:solidFill>
                <a:effectLst/>
                <a:latin typeface="+mn-lt"/>
                <a:ea typeface="+mn-ea"/>
                <a:cs typeface="+mn-cs"/>
              </a:rPr>
              <a:t>Useful to understand the flow of tensors, debugging and evaluation.</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E8BADB7-1FBB-B74E-B90C-DA1567BD042E}" type="slidenum">
              <a:rPr lang="en-US" smtClean="0"/>
              <a:t>22</a:t>
            </a:fld>
            <a:endParaRPr lang="en-US"/>
          </a:p>
        </p:txBody>
      </p:sp>
    </p:spTree>
    <p:extLst>
      <p:ext uri="{BB962C8B-B14F-4D97-AF65-F5344CB8AC3E}">
        <p14:creationId xmlns:p14="http://schemas.microsoft.com/office/powerpoint/2010/main" val="35415059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44A1FA-350C-4F4C-98EF-79CDF1529B79}" type="slidenum">
              <a:rPr lang="en-US" smtClean="0"/>
              <a:t>24</a:t>
            </a:fld>
            <a:endParaRPr lang="en-US"/>
          </a:p>
        </p:txBody>
      </p:sp>
    </p:spTree>
    <p:extLst>
      <p:ext uri="{BB962C8B-B14F-4D97-AF65-F5344CB8AC3E}">
        <p14:creationId xmlns:p14="http://schemas.microsoft.com/office/powerpoint/2010/main" val="40033624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BE5AA1C-3A4A-4E86-88DD-FDD0A0056FE6}" type="slidenum">
              <a:rPr lang="en-US" smtClean="0"/>
              <a:pPr>
                <a:defRPr/>
              </a:pPr>
              <a:t>28</a:t>
            </a:fld>
            <a:endParaRPr lang="en-US"/>
          </a:p>
        </p:txBody>
      </p:sp>
    </p:spTree>
    <p:extLst>
      <p:ext uri="{BB962C8B-B14F-4D97-AF65-F5344CB8AC3E}">
        <p14:creationId xmlns:p14="http://schemas.microsoft.com/office/powerpoint/2010/main" val="1646607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cs typeface="Calibri"/>
            </a:endParaRPr>
          </a:p>
        </p:txBody>
      </p:sp>
      <p:sp>
        <p:nvSpPr>
          <p:cNvPr id="4" name="Slide Number Placeholder 3"/>
          <p:cNvSpPr>
            <a:spLocks noGrp="1"/>
          </p:cNvSpPr>
          <p:nvPr>
            <p:ph type="sldNum" sz="quarter" idx="10"/>
          </p:nvPr>
        </p:nvSpPr>
        <p:spPr/>
        <p:txBody>
          <a:bodyPr/>
          <a:lstStyle/>
          <a:p>
            <a:fld id="{4E8BADB7-1FBB-B74E-B90C-DA1567BD042E}" type="slidenum">
              <a:rPr lang="en-US" smtClean="0"/>
              <a:t>3</a:t>
            </a:fld>
            <a:endParaRPr lang="en-US"/>
          </a:p>
        </p:txBody>
      </p:sp>
    </p:spTree>
    <p:extLst>
      <p:ext uri="{BB962C8B-B14F-4D97-AF65-F5344CB8AC3E}">
        <p14:creationId xmlns:p14="http://schemas.microsoft.com/office/powerpoint/2010/main" val="9318842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BE5AA1C-3A4A-4E86-88DD-FDD0A0056FE6}" type="slidenum">
              <a:rPr lang="en-US" smtClean="0"/>
              <a:pPr>
                <a:defRPr/>
              </a:pPr>
              <a:t>29</a:t>
            </a:fld>
            <a:endParaRPr lang="en-US"/>
          </a:p>
        </p:txBody>
      </p:sp>
    </p:spTree>
    <p:extLst>
      <p:ext uri="{BB962C8B-B14F-4D97-AF65-F5344CB8AC3E}">
        <p14:creationId xmlns:p14="http://schemas.microsoft.com/office/powerpoint/2010/main" val="2782870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4E8BADB7-1FBB-B74E-B90C-DA1567BD042E}" type="slidenum">
              <a:rPr lang="en-US" smtClean="0"/>
              <a:t>4</a:t>
            </a:fld>
            <a:endParaRPr lang="en-US"/>
          </a:p>
        </p:txBody>
      </p:sp>
    </p:spTree>
    <p:extLst>
      <p:ext uri="{BB962C8B-B14F-4D97-AF65-F5344CB8AC3E}">
        <p14:creationId xmlns:p14="http://schemas.microsoft.com/office/powerpoint/2010/main" val="2044141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8BADB7-1FBB-B74E-B90C-DA1567BD042E}" type="slidenum">
              <a:rPr lang="en-US" smtClean="0"/>
              <a:t>5</a:t>
            </a:fld>
            <a:endParaRPr lang="en-US"/>
          </a:p>
        </p:txBody>
      </p:sp>
    </p:spTree>
    <p:extLst>
      <p:ext uri="{BB962C8B-B14F-4D97-AF65-F5344CB8AC3E}">
        <p14:creationId xmlns:p14="http://schemas.microsoft.com/office/powerpoint/2010/main" val="1037387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Feature Extraction – Looking at raw day and pulling out items that may be used to recognize key features about that data that are relevant to understand it. With normal machine learning this is a manual process</a:t>
            </a:r>
          </a:p>
          <a:p>
            <a:r>
              <a:rPr lang="en-US" dirty="0"/>
              <a:t>Classification – This is where the magic happens. This is where a variety of statistical algorithms run and use the extracted features in different ways to attempt to answer questions about new and similar data that comes in.</a:t>
            </a:r>
          </a:p>
          <a:p>
            <a:r>
              <a:rPr lang="en-US" dirty="0"/>
              <a:t>Neural Networks – Networks that are designed to work like the human brain. The foundation of deep learning.</a:t>
            </a:r>
          </a:p>
          <a:p>
            <a:r>
              <a:rPr lang="en-US" dirty="0"/>
              <a:t>Reinforcement learning. – learning by trial and error the best ways to solve a problem</a:t>
            </a:r>
          </a:p>
          <a:p>
            <a:r>
              <a:rPr lang="en-US" dirty="0"/>
              <a:t>Model – is the product of feature extraction and classification. It can now be used to take newly input data and understand what it is based on the feature extraction and classification of data that has happened before. Reinforcement leaning can be used to improve the model over time.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F44A1FA-350C-4F4C-98EF-79CDF1529B79}" type="slidenum">
              <a:rPr lang="en-US" smtClean="0"/>
              <a:t>6</a:t>
            </a:fld>
            <a:endParaRPr lang="en-US"/>
          </a:p>
        </p:txBody>
      </p:sp>
    </p:spTree>
    <p:extLst>
      <p:ext uri="{BB962C8B-B14F-4D97-AF65-F5344CB8AC3E}">
        <p14:creationId xmlns:p14="http://schemas.microsoft.com/office/powerpoint/2010/main" val="3858981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10"/>
          </p:nvPr>
        </p:nvSpPr>
        <p:spPr/>
        <p:txBody>
          <a:bodyPr/>
          <a:lstStyle/>
          <a:p>
            <a:fld id="{4E8BADB7-1FBB-B74E-B90C-DA1567BD042E}" type="slidenum">
              <a:rPr lang="en-US" smtClean="0"/>
              <a:t>8</a:t>
            </a:fld>
            <a:endParaRPr lang="en-US"/>
          </a:p>
        </p:txBody>
      </p:sp>
    </p:spTree>
    <p:extLst>
      <p:ext uri="{BB962C8B-B14F-4D97-AF65-F5344CB8AC3E}">
        <p14:creationId xmlns:p14="http://schemas.microsoft.com/office/powerpoint/2010/main" val="1219563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7200"/>
            <a:r>
              <a:rPr lang="en-US"/>
              <a:t>Thinking outside the box.  Knowing what tools are available, what problems they solve and how to correctly apply those tools to solve the problem.</a:t>
            </a:r>
          </a:p>
          <a:p>
            <a:r>
              <a:rPr lang="en-US"/>
              <a:t>              Paradigm Shift:  From writing business rules (possibly thousands of lines of code) to picking the right tool and feeding the algorithm data.</a:t>
            </a:r>
            <a:endParaRPr lang="en-US">
              <a:cs typeface="Calibri"/>
            </a:endParaRPr>
          </a:p>
          <a:p>
            <a:r>
              <a:rPr lang="en-US"/>
              <a:t>              Tackling problems you don’t know how to code or could never do with code logic.  i.e. Facial Recognition.</a:t>
            </a:r>
            <a:endParaRPr lang="en-US">
              <a:cs typeface="Calibri"/>
            </a:endParaRPr>
          </a:p>
          <a:p>
            <a:r>
              <a:rPr lang="en-US"/>
              <a:t>Types of algorithms: Linear Regression, Random Forest, Neural Network, Support Vector Machines</a:t>
            </a:r>
            <a:endParaRPr lang="en-US">
              <a:cs typeface="Calibri"/>
            </a:endParaRPr>
          </a:p>
          <a:p>
            <a:endParaRPr lang="en-US">
              <a:cs typeface="Calibri"/>
            </a:endParaRPr>
          </a:p>
        </p:txBody>
      </p:sp>
      <p:sp>
        <p:nvSpPr>
          <p:cNvPr id="4" name="Slide Number Placeholder 3"/>
          <p:cNvSpPr>
            <a:spLocks noGrp="1"/>
          </p:cNvSpPr>
          <p:nvPr>
            <p:ph type="sldNum" sz="quarter" idx="10"/>
          </p:nvPr>
        </p:nvSpPr>
        <p:spPr/>
        <p:txBody>
          <a:bodyPr/>
          <a:lstStyle/>
          <a:p>
            <a:fld id="{4E8BADB7-1FBB-B74E-B90C-DA1567BD042E}" type="slidenum">
              <a:rPr lang="en-US" smtClean="0"/>
              <a:t>9</a:t>
            </a:fld>
            <a:endParaRPr lang="en-US"/>
          </a:p>
        </p:txBody>
      </p:sp>
    </p:spTree>
    <p:extLst>
      <p:ext uri="{BB962C8B-B14F-4D97-AF65-F5344CB8AC3E}">
        <p14:creationId xmlns:p14="http://schemas.microsoft.com/office/powerpoint/2010/main" val="276174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Coding still required but you are accessing an API versus writing the logic to solve the problem.  i.e.  passing it a data model and getting back an answer or prediction.</a:t>
            </a:r>
          </a:p>
          <a:p>
            <a:r>
              <a:rPr lang="en-US"/>
              <a:t>              Basic understanding of data and how it works.</a:t>
            </a:r>
            <a:endParaRPr lang="en-US">
              <a:cs typeface="Calibri"/>
            </a:endParaRPr>
          </a:p>
          <a:p>
            <a:r>
              <a:rPr lang="en-US"/>
              <a:t>              Basic math and stats skills</a:t>
            </a:r>
          </a:p>
          <a:p>
            <a:endParaRPr lang="en-US">
              <a:cs typeface="Calibri"/>
            </a:endParaRPr>
          </a:p>
        </p:txBody>
      </p:sp>
      <p:sp>
        <p:nvSpPr>
          <p:cNvPr id="4" name="Slide Number Placeholder 3"/>
          <p:cNvSpPr>
            <a:spLocks noGrp="1"/>
          </p:cNvSpPr>
          <p:nvPr>
            <p:ph type="sldNum" sz="quarter" idx="10"/>
          </p:nvPr>
        </p:nvSpPr>
        <p:spPr/>
        <p:txBody>
          <a:bodyPr/>
          <a:lstStyle/>
          <a:p>
            <a:fld id="{4E8BADB7-1FBB-B74E-B90C-DA1567BD042E}" type="slidenum">
              <a:rPr lang="en-US" smtClean="0"/>
              <a:t>10</a:t>
            </a:fld>
            <a:endParaRPr lang="en-US"/>
          </a:p>
        </p:txBody>
      </p:sp>
    </p:spTree>
    <p:extLst>
      <p:ext uri="{BB962C8B-B14F-4D97-AF65-F5344CB8AC3E}">
        <p14:creationId xmlns:p14="http://schemas.microsoft.com/office/powerpoint/2010/main" val="2130524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44A1FA-350C-4F4C-98EF-79CDF1529B79}" type="slidenum">
              <a:rPr lang="en-US" smtClean="0"/>
              <a:t>12</a:t>
            </a:fld>
            <a:endParaRPr lang="en-US"/>
          </a:p>
        </p:txBody>
      </p:sp>
    </p:spTree>
    <p:extLst>
      <p:ext uri="{BB962C8B-B14F-4D97-AF65-F5344CB8AC3E}">
        <p14:creationId xmlns:p14="http://schemas.microsoft.com/office/powerpoint/2010/main" val="20250372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7F63CDA3-A2DE-473C-A81C-F73D2A1BFF69}" type="datetimeFigureOut">
              <a:rPr lang="en-US"/>
              <a:pPr>
                <a:defRPr/>
              </a:pPr>
              <a:t>11/26/18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2ACF2FE-3FA7-4ABC-8D10-AB106564C9F6}" type="datetimeFigureOut">
              <a:rPr lang="en-US"/>
              <a:pPr>
                <a:defRPr/>
              </a:pPr>
              <a:t>11/26/18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2"/>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2"/>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AD803F9-FDAA-4AD8-AB1F-AC9EA3FA17D9}" type="datetimeFigureOut">
              <a:rPr lang="en-US"/>
              <a:pPr>
                <a:defRPr/>
              </a:pPr>
              <a:t>11/26/18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7F63CDA3-A2DE-473C-A81C-F73D2A1BFF69}" type="datetimeFigureOut">
              <a:rPr lang="en-US" smtClean="0"/>
              <a:pPr>
                <a:defRPr/>
              </a:pPr>
              <a:t>11/26/18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060"/>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03173A4F-54E2-42AD-AEE7-525DC08E7D5E}" type="datetimeFigureOut">
              <a:rPr lang="en-US" smtClean="0"/>
              <a:pPr>
                <a:defRPr/>
              </a:pPr>
              <a:t>11/26/18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7"/>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6014562E-E191-4140-8CA7-D81566904FD6}" type="datetimeFigureOut">
              <a:rPr lang="en-US" smtClean="0"/>
              <a:pPr>
                <a:defRPr/>
              </a:pPr>
              <a:t>11/26/18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12886AD8-D031-4E57-A880-97BEE7625BF5}" type="datetimeFigureOut">
              <a:rPr lang="en-US" smtClean="0"/>
              <a:pPr>
                <a:defRPr/>
              </a:pPr>
              <a:t>11/26/18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1F146D33-8E80-4809-BCCA-EEFDCA7877C6}" type="datetimeFigureOut">
              <a:rPr lang="en-US" smtClean="0"/>
              <a:pPr>
                <a:defRPr/>
              </a:pPr>
              <a:t>11/26/18</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3475E31E-3DDB-4319-BC51-F5022B7F3C8D}" type="datetimeFigureOut">
              <a:rPr lang="en-US" smtClean="0"/>
              <a:pPr>
                <a:defRPr/>
              </a:pPr>
              <a:t>11/26/18</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76638B8-B788-4682-A596-85CF4ED65A7B}" type="datetimeFigureOut">
              <a:rPr lang="en-US" smtClean="0"/>
              <a:pPr>
                <a:defRPr/>
              </a:pPr>
              <a:t>11/26/18</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9"/>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A9C0D6F-86BC-4F0A-A9FD-A71A70874F57}" type="datetimeFigureOut">
              <a:rPr lang="en-US" smtClean="0"/>
              <a:pPr>
                <a:defRPr/>
              </a:pPr>
              <a:t>11/26/18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060"/>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03173A4F-54E2-42AD-AEE7-525DC08E7D5E}" type="datetimeFigureOut">
              <a:rPr lang="en-US"/>
              <a:pPr>
                <a:defRPr/>
              </a:pPr>
              <a:t>11/26/18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A62623F-4765-4759-9A73-D8655DC8D973}" type="datetimeFigureOut">
              <a:rPr lang="en-US" smtClean="0"/>
              <a:pPr>
                <a:defRPr/>
              </a:pPr>
              <a:t>11/26/18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2ACF2FE-3FA7-4ABC-8D10-AB106564C9F6}" type="datetimeFigureOut">
              <a:rPr lang="en-US" smtClean="0"/>
              <a:pPr>
                <a:defRPr/>
              </a:pPr>
              <a:t>11/26/18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2"/>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2"/>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AD803F9-FDAA-4AD8-AB1F-AC9EA3FA17D9}" type="datetimeFigureOut">
              <a:rPr lang="en-US" smtClean="0"/>
              <a:pPr>
                <a:defRPr/>
              </a:pPr>
              <a:t>11/26/18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7"/>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6014562E-E191-4140-8CA7-D81566904FD6}" type="datetimeFigureOut">
              <a:rPr lang="en-US"/>
              <a:pPr>
                <a:defRPr/>
              </a:pPr>
              <a:t>11/26/18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12886AD8-D031-4E57-A880-97BEE7625BF5}" type="datetimeFigureOut">
              <a:rPr lang="en-US"/>
              <a:pPr>
                <a:defRPr/>
              </a:pPr>
              <a:t>11/26/18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1F146D33-8E80-4809-BCCA-EEFDCA7877C6}" type="datetimeFigureOut">
              <a:rPr lang="en-US"/>
              <a:pPr>
                <a:defRPr/>
              </a:pPr>
              <a:t>11/26/18</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3475E31E-3DDB-4319-BC51-F5022B7F3C8D}" type="datetimeFigureOut">
              <a:rPr lang="en-US"/>
              <a:pPr>
                <a:defRPr/>
              </a:pPr>
              <a:t>11/26/18</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76638B8-B788-4682-A596-85CF4ED65A7B}" type="datetimeFigureOut">
              <a:rPr lang="en-US"/>
              <a:pPr>
                <a:defRPr/>
              </a:pPr>
              <a:t>11/26/18</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9"/>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A9C0D6F-86BC-4F0A-A9FD-A71A70874F57}" type="datetimeFigureOut">
              <a:rPr lang="en-US"/>
              <a:pPr>
                <a:defRPr/>
              </a:pPr>
              <a:t>11/26/18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A62623F-4765-4759-9A73-D8655DC8D973}" type="datetimeFigureOut">
              <a:rPr lang="en-US"/>
              <a:pPr>
                <a:defRPr/>
              </a:pPr>
              <a:t>11/26/18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05979"/>
            <a:ext cx="8229600"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457200" y="1200151"/>
            <a:ext cx="8229600" cy="3394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cs typeface="+mn-cs"/>
              </a:defRPr>
            </a:lvl1pPr>
          </a:lstStyle>
          <a:p>
            <a:pPr>
              <a:defRPr/>
            </a:pPr>
            <a:fld id="{AADEF755-0B60-4A3E-9C6A-4CADF1C89A5E}" type="datetimeFigureOut">
              <a:rPr lang="en-US"/>
              <a:pPr>
                <a:defRPr/>
              </a:pPr>
              <a:t>11/26/18</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3660" r:id="rId1"/>
    <p:sldLayoutId id="2147483659" r:id="rId2"/>
    <p:sldLayoutId id="2147483658" r:id="rId3"/>
    <p:sldLayoutId id="2147483657" r:id="rId4"/>
    <p:sldLayoutId id="2147483656" r:id="rId5"/>
    <p:sldLayoutId id="2147483655" r:id="rId6"/>
    <p:sldLayoutId id="2147483654" r:id="rId7"/>
    <p:sldLayoutId id="2147483653" r:id="rId8"/>
    <p:sldLayoutId id="2147483652" r:id="rId9"/>
    <p:sldLayoutId id="2147483651" r:id="rId10"/>
    <p:sldLayoutId id="2147483650" r:id="rId11"/>
  </p:sldLayoutIdLst>
  <p:txStyles>
    <p:titleStyle>
      <a:lvl1pPr algn="l" rtl="0" fontAlgn="base">
        <a:spcBef>
          <a:spcPct val="0"/>
        </a:spcBef>
        <a:spcAft>
          <a:spcPct val="0"/>
        </a:spcAft>
        <a:defRPr sz="4400" kern="1200">
          <a:solidFill>
            <a:srgbClr val="002060"/>
          </a:solidFill>
          <a:latin typeface="Arial Bold" pitchFamily="-72" charset="0"/>
          <a:ea typeface="ＭＳ Ｐゴシック" pitchFamily="-72" charset="-128"/>
          <a:cs typeface="ＭＳ Ｐゴシック" pitchFamily="-72" charset="-128"/>
        </a:defRPr>
      </a:lvl1pPr>
      <a:lvl2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2pPr>
      <a:lvl3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3pPr>
      <a:lvl4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4pPr>
      <a:lvl5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5pPr>
      <a:lvl6pPr marL="4572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6pPr>
      <a:lvl7pPr marL="9144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7pPr>
      <a:lvl8pPr marL="13716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8pPr>
      <a:lvl9pPr marL="18288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9pPr>
    </p:titleStyle>
    <p:bodyStyle>
      <a:lvl1pPr marL="342900" indent="-342900" algn="l" rtl="0" fontAlgn="base">
        <a:spcBef>
          <a:spcPct val="20000"/>
        </a:spcBef>
        <a:spcAft>
          <a:spcPct val="0"/>
        </a:spcAft>
        <a:buClr>
          <a:schemeClr val="accent1"/>
        </a:buClr>
        <a:buFont typeface="Arial" pitchFamily="-72" charset="0"/>
        <a:buChar char="•"/>
        <a:defRPr sz="3200" kern="1200">
          <a:solidFill>
            <a:schemeClr val="tx1"/>
          </a:solidFill>
          <a:latin typeface="Arial" pitchFamily="-72" charset="0"/>
          <a:ea typeface="ＭＳ Ｐゴシック" pitchFamily="-72" charset="-128"/>
          <a:cs typeface="ＭＳ Ｐゴシック" pitchFamily="-72" charset="-128"/>
        </a:defRPr>
      </a:lvl1pPr>
      <a:lvl2pPr marL="742950" indent="-285750" algn="l" rtl="0" fontAlgn="base">
        <a:spcBef>
          <a:spcPct val="20000"/>
        </a:spcBef>
        <a:spcAft>
          <a:spcPct val="0"/>
        </a:spcAft>
        <a:buClr>
          <a:schemeClr val="tx2"/>
        </a:buClr>
        <a:buFont typeface="Arial" pitchFamily="-72" charset="0"/>
        <a:buChar char="–"/>
        <a:defRPr sz="2800" kern="1200">
          <a:solidFill>
            <a:schemeClr val="tx1"/>
          </a:solidFill>
          <a:latin typeface="Arial" pitchFamily="-72" charset="0"/>
          <a:ea typeface="ＭＳ Ｐゴシック" pitchFamily="-72" charset="-128"/>
          <a:cs typeface="+mn-cs"/>
        </a:defRPr>
      </a:lvl2pPr>
      <a:lvl3pPr marL="1143000" indent="-228600" algn="l" rtl="0" fontAlgn="base">
        <a:spcBef>
          <a:spcPct val="20000"/>
        </a:spcBef>
        <a:spcAft>
          <a:spcPct val="0"/>
        </a:spcAft>
        <a:buClr>
          <a:schemeClr val="bg2"/>
        </a:buClr>
        <a:buFont typeface="Arial" pitchFamily="-72" charset="0"/>
        <a:buChar char="•"/>
        <a:defRPr sz="2400" kern="1200">
          <a:solidFill>
            <a:schemeClr val="tx1"/>
          </a:solidFill>
          <a:latin typeface="Arial" pitchFamily="-72" charset="0"/>
          <a:ea typeface="ＭＳ Ｐゴシック" pitchFamily="-72" charset="-128"/>
          <a:cs typeface="+mn-cs"/>
        </a:defRPr>
      </a:lvl3pPr>
      <a:lvl4pPr marL="1600200" indent="-228600" algn="l" rtl="0" fontAlgn="base">
        <a:spcBef>
          <a:spcPct val="20000"/>
        </a:spcBef>
        <a:spcAft>
          <a:spcPct val="0"/>
        </a:spcAft>
        <a:buClr>
          <a:schemeClr val="accent1"/>
        </a:buClr>
        <a:buFont typeface="Arial" pitchFamily="-72" charset="0"/>
        <a:buChar char="–"/>
        <a:defRPr sz="2000" kern="1200">
          <a:solidFill>
            <a:schemeClr val="tx1"/>
          </a:solidFill>
          <a:latin typeface="Arial" pitchFamily="-72" charset="0"/>
          <a:ea typeface="ＭＳ Ｐゴシック" pitchFamily="-72" charset="-128"/>
          <a:cs typeface="+mn-cs"/>
        </a:defRPr>
      </a:lvl4pPr>
      <a:lvl5pPr marL="2057400" indent="-228600" algn="l" rtl="0" fontAlgn="base">
        <a:spcBef>
          <a:spcPct val="20000"/>
        </a:spcBef>
        <a:spcAft>
          <a:spcPct val="0"/>
        </a:spcAft>
        <a:buClr>
          <a:schemeClr val="tx2"/>
        </a:buClr>
        <a:buFont typeface="Arial" pitchFamily="-72" charset="0"/>
        <a:buChar char="»"/>
        <a:defRPr sz="2000" kern="1200">
          <a:solidFill>
            <a:schemeClr val="tx1"/>
          </a:solidFill>
          <a:latin typeface="Arial" pitchFamily="-72" charset="0"/>
          <a:ea typeface="ＭＳ Ｐゴシック" pitchFamily="-72"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05979"/>
            <a:ext cx="8229600"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457200" y="1200151"/>
            <a:ext cx="8229600" cy="3394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cs typeface="+mn-cs"/>
              </a:defRPr>
            </a:lvl1pPr>
          </a:lstStyle>
          <a:p>
            <a:pPr>
              <a:defRPr/>
            </a:pPr>
            <a:fld id="{AADEF755-0B60-4A3E-9C6A-4CADF1C89A5E}" type="datetimeFigureOut">
              <a:rPr lang="en-US" smtClean="0"/>
              <a:pPr>
                <a:defRPr/>
              </a:pPr>
              <a:t>11/26/18</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rtl="0" eaLnBrk="1" fontAlgn="base" hangingPunct="1">
        <a:spcBef>
          <a:spcPct val="0"/>
        </a:spcBef>
        <a:spcAft>
          <a:spcPct val="0"/>
        </a:spcAft>
        <a:defRPr sz="4400" kern="1200">
          <a:solidFill>
            <a:srgbClr val="002060"/>
          </a:solidFill>
          <a:latin typeface="Arial Bold" pitchFamily="-72" charset="0"/>
          <a:ea typeface="ＭＳ Ｐゴシック" pitchFamily="-72" charset="-128"/>
          <a:cs typeface="ＭＳ Ｐゴシック" pitchFamily="-72" charset="-128"/>
        </a:defRPr>
      </a:lvl1pPr>
      <a:lvl2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2pPr>
      <a:lvl3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3pPr>
      <a:lvl4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4pPr>
      <a:lvl5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5pPr>
      <a:lvl6pPr marL="4572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6pPr>
      <a:lvl7pPr marL="9144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7pPr>
      <a:lvl8pPr marL="13716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8pPr>
      <a:lvl9pPr marL="18288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9pPr>
    </p:titleStyle>
    <p:bodyStyle>
      <a:lvl1pPr marL="342900" indent="-342900" algn="l" rtl="0" eaLnBrk="1" fontAlgn="base" hangingPunct="1">
        <a:spcBef>
          <a:spcPct val="20000"/>
        </a:spcBef>
        <a:spcAft>
          <a:spcPct val="0"/>
        </a:spcAft>
        <a:buClr>
          <a:schemeClr val="accent1"/>
        </a:buClr>
        <a:buFont typeface="Arial" pitchFamily="-72" charset="0"/>
        <a:buChar char="•"/>
        <a:defRPr sz="3200" kern="1200">
          <a:solidFill>
            <a:schemeClr val="tx1"/>
          </a:solidFill>
          <a:latin typeface="Arial" pitchFamily="-72" charset="0"/>
          <a:ea typeface="ＭＳ Ｐゴシック" pitchFamily="-72" charset="-128"/>
          <a:cs typeface="ＭＳ Ｐゴシック" pitchFamily="-72" charset="-128"/>
        </a:defRPr>
      </a:lvl1pPr>
      <a:lvl2pPr marL="742950" indent="-285750" algn="l" rtl="0" eaLnBrk="1" fontAlgn="base" hangingPunct="1">
        <a:spcBef>
          <a:spcPct val="20000"/>
        </a:spcBef>
        <a:spcAft>
          <a:spcPct val="0"/>
        </a:spcAft>
        <a:buClr>
          <a:schemeClr val="tx2"/>
        </a:buClr>
        <a:buFont typeface="Arial" pitchFamily="-72" charset="0"/>
        <a:buChar char="–"/>
        <a:defRPr sz="2800" kern="1200">
          <a:solidFill>
            <a:schemeClr val="tx1"/>
          </a:solidFill>
          <a:latin typeface="Arial" pitchFamily="-72" charset="0"/>
          <a:ea typeface="ＭＳ Ｐゴシック" pitchFamily="-72" charset="-128"/>
          <a:cs typeface="+mn-cs"/>
        </a:defRPr>
      </a:lvl2pPr>
      <a:lvl3pPr marL="1143000" indent="-228600" algn="l" rtl="0" eaLnBrk="1" fontAlgn="base" hangingPunct="1">
        <a:spcBef>
          <a:spcPct val="20000"/>
        </a:spcBef>
        <a:spcAft>
          <a:spcPct val="0"/>
        </a:spcAft>
        <a:buClr>
          <a:schemeClr val="bg2"/>
        </a:buClr>
        <a:buFont typeface="Arial" pitchFamily="-72" charset="0"/>
        <a:buChar char="•"/>
        <a:defRPr sz="2400" kern="1200">
          <a:solidFill>
            <a:schemeClr val="tx1"/>
          </a:solidFill>
          <a:latin typeface="Arial" pitchFamily="-72" charset="0"/>
          <a:ea typeface="ＭＳ Ｐゴシック" pitchFamily="-72" charset="-128"/>
          <a:cs typeface="+mn-cs"/>
        </a:defRPr>
      </a:lvl3pPr>
      <a:lvl4pPr marL="1600200" indent="-228600" algn="l" rtl="0" eaLnBrk="1" fontAlgn="base" hangingPunct="1">
        <a:spcBef>
          <a:spcPct val="20000"/>
        </a:spcBef>
        <a:spcAft>
          <a:spcPct val="0"/>
        </a:spcAft>
        <a:buClr>
          <a:schemeClr val="accent1"/>
        </a:buClr>
        <a:buFont typeface="Arial" pitchFamily="-72" charset="0"/>
        <a:buChar char="–"/>
        <a:defRPr sz="2000" kern="1200">
          <a:solidFill>
            <a:schemeClr val="tx1"/>
          </a:solidFill>
          <a:latin typeface="Arial" pitchFamily="-72" charset="0"/>
          <a:ea typeface="ＭＳ Ｐゴシック" pitchFamily="-72" charset="-128"/>
          <a:cs typeface="+mn-cs"/>
        </a:defRPr>
      </a:lvl4pPr>
      <a:lvl5pPr marL="2057400" indent="-228600" algn="l" rtl="0" eaLnBrk="1" fontAlgn="base" hangingPunct="1">
        <a:spcBef>
          <a:spcPct val="20000"/>
        </a:spcBef>
        <a:spcAft>
          <a:spcPct val="0"/>
        </a:spcAft>
        <a:buClr>
          <a:schemeClr val="tx2"/>
        </a:buClr>
        <a:buFont typeface="Arial" pitchFamily="-72" charset="0"/>
        <a:buChar char="»"/>
        <a:defRPr sz="2000" kern="1200">
          <a:solidFill>
            <a:schemeClr val="tx1"/>
          </a:solidFill>
          <a:latin typeface="Arial" pitchFamily="-72" charset="0"/>
          <a:ea typeface="ＭＳ Ｐゴシック" pitchFamily="-72"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diagramLayout" Target="../diagrams/layout1.xml"/><Relationship Id="rId7" Type="http://schemas.openxmlformats.org/officeDocument/2006/relationships/image" Target="../media/image10.png"/><Relationship Id="rId12" Type="http://schemas.openxmlformats.org/officeDocument/2006/relationships/image" Target="../media/image15.jpg"/><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11" Type="http://schemas.openxmlformats.org/officeDocument/2006/relationships/image" Target="../media/image14.jpg"/><Relationship Id="rId5" Type="http://schemas.openxmlformats.org/officeDocument/2006/relationships/diagramColors" Target="../diagrams/colors1.xml"/><Relationship Id="rId10" Type="http://schemas.openxmlformats.org/officeDocument/2006/relationships/image" Target="../media/image13.jpg"/><Relationship Id="rId4" Type="http://schemas.openxmlformats.org/officeDocument/2006/relationships/diagramQuickStyle" Target="../diagrams/quickStyle1.xml"/><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9.tiff"/><Relationship Id="rId7" Type="http://schemas.openxmlformats.org/officeDocument/2006/relationships/image" Target="../media/image23.tiff"/><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2.tiff"/><Relationship Id="rId5" Type="http://schemas.openxmlformats.org/officeDocument/2006/relationships/image" Target="../media/image21.tiff"/><Relationship Id="rId4" Type="http://schemas.openxmlformats.org/officeDocument/2006/relationships/image" Target="../media/image20.tiff"/></Relationships>
</file>

<file path=ppt/slides/_rels/slide17.xml.rels><?xml version="1.0" encoding="UTF-8" standalone="yes"?>
<Relationships xmlns="http://schemas.openxmlformats.org/package/2006/relationships"><Relationship Id="rId8" Type="http://schemas.openxmlformats.org/officeDocument/2006/relationships/image" Target="../media/image29.tiff"/><Relationship Id="rId3" Type="http://schemas.openxmlformats.org/officeDocument/2006/relationships/image" Target="../media/image24.tiff"/><Relationship Id="rId7" Type="http://schemas.openxmlformats.org/officeDocument/2006/relationships/image" Target="../media/image28.tiff"/><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7.tiff"/><Relationship Id="rId5" Type="http://schemas.openxmlformats.org/officeDocument/2006/relationships/image" Target="../media/image26.tiff"/><Relationship Id="rId4" Type="http://schemas.openxmlformats.org/officeDocument/2006/relationships/image" Target="../media/image25.tif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30.wmf"/><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image" Target="../media/image31.wmf"/><Relationship Id="rId5" Type="http://schemas.openxmlformats.org/officeDocument/2006/relationships/oleObject" Target="../embeddings/oleObject2.bin"/><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22.tiff"/><Relationship Id="rId4" Type="http://schemas.openxmlformats.org/officeDocument/2006/relationships/image" Target="../media/image36.tiff"/></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1650874" y="1635646"/>
            <a:ext cx="7313613" cy="1028700"/>
          </a:xfrm>
          <a:prstGeom prst="rect">
            <a:avLst/>
          </a:prstGeom>
          <a:noFill/>
          <a:ln>
            <a:noFill/>
          </a:ln>
          <a:effectLst/>
          <a:extLst/>
        </p:spPr>
        <p:txBody>
          <a:bodyPr lIns="90379" tIns="44448" rIns="90379" bIns="44448" anchor="b">
            <a:prstTxWarp prst="textNoShape">
              <a:avLst/>
            </a:prstTxWarp>
          </a:bodyPr>
          <a:lstStyle/>
          <a:p>
            <a:pPr algn="ctr" defTabSz="896938" eaLnBrk="0" hangingPunct="0"/>
            <a:r>
              <a:rPr lang="en-US" sz="4000" b="1" dirty="0">
                <a:solidFill>
                  <a:schemeClr val="bg1"/>
                </a:solidFill>
                <a:latin typeface="Arial Bold" pitchFamily="-72" charset="0"/>
              </a:rPr>
              <a:t>Machine Learning: Client vs. Server Models</a:t>
            </a:r>
          </a:p>
        </p:txBody>
      </p:sp>
      <p:sp>
        <p:nvSpPr>
          <p:cNvPr id="6" name="Rectangle 5"/>
          <p:cNvSpPr>
            <a:spLocks noChangeArrowheads="1"/>
          </p:cNvSpPr>
          <p:nvPr/>
        </p:nvSpPr>
        <p:spPr bwMode="auto">
          <a:xfrm>
            <a:off x="4644008" y="3003798"/>
            <a:ext cx="3987800" cy="1002506"/>
          </a:xfrm>
          <a:prstGeom prst="rect">
            <a:avLst/>
          </a:prstGeom>
          <a:noFill/>
          <a:ln>
            <a:noFill/>
          </a:ln>
          <a:effectLst/>
          <a:extLst/>
        </p:spPr>
        <p:txBody>
          <a:bodyPr lIns="85923" tIns="42962" rIns="85923" bIns="42962">
            <a:prstTxWarp prst="textNoShape">
              <a:avLst/>
            </a:prstTxWarp>
          </a:bodyPr>
          <a:lstStyle/>
          <a:p>
            <a:pPr algn="r"/>
            <a:r>
              <a:rPr lang="en-US" sz="2800" b="1" dirty="0">
                <a:solidFill>
                  <a:schemeClr val="accent2">
                    <a:lumMod val="60000"/>
                    <a:lumOff val="40000"/>
                  </a:schemeClr>
                </a:solidFill>
              </a:rPr>
              <a:t>Kevin Ford</a:t>
            </a:r>
          </a:p>
          <a:p>
            <a:pPr algn="r"/>
            <a:r>
              <a:rPr lang="en-US" sz="2400" b="1" dirty="0">
                <a:solidFill>
                  <a:schemeClr val="accent2">
                    <a:lumMod val="60000"/>
                    <a:lumOff val="40000"/>
                  </a:schemeClr>
                </a:solidFill>
              </a:rPr>
              <a:t>Mobile Practice Lead, </a:t>
            </a:r>
          </a:p>
          <a:p>
            <a:pPr algn="r"/>
            <a:r>
              <a:rPr lang="en-US" sz="2400" b="1" dirty="0" err="1">
                <a:solidFill>
                  <a:schemeClr val="accent2">
                    <a:lumMod val="60000"/>
                    <a:lumOff val="40000"/>
                  </a:schemeClr>
                </a:solidFill>
              </a:rPr>
              <a:t>Magenic</a:t>
            </a:r>
            <a:endParaRPr lang="en-US" sz="2400" b="1" dirty="0">
              <a:solidFill>
                <a:schemeClr val="accent2">
                  <a:lumMod val="60000"/>
                  <a:lumOff val="40000"/>
                </a:schemeClr>
              </a:solidFill>
            </a:endParaRPr>
          </a:p>
          <a:p>
            <a:endParaRPr lang="en-US" b="1" dirty="0">
              <a:solidFill>
                <a:srgbClr val="C00000"/>
              </a:solidFill>
            </a:endParaRPr>
          </a:p>
          <a:p>
            <a:endParaRPr lang="en-US" sz="1400" dirty="0">
              <a:solidFill>
                <a:srgbClr val="C00000"/>
              </a:solidFill>
              <a:latin typeface="Times New Roman" pitchFamily="-72" charset="0"/>
            </a:endParaRPr>
          </a:p>
        </p:txBody>
      </p:sp>
      <p:sp>
        <p:nvSpPr>
          <p:cNvPr id="15364" name="Text Box 7"/>
          <p:cNvSpPr txBox="1">
            <a:spLocks noChangeArrowheads="1"/>
          </p:cNvSpPr>
          <p:nvPr/>
        </p:nvSpPr>
        <p:spPr bwMode="auto">
          <a:xfrm>
            <a:off x="6259711" y="4181474"/>
            <a:ext cx="2344737" cy="646331"/>
          </a:xfrm>
          <a:prstGeom prst="rect">
            <a:avLst/>
          </a:prstGeom>
          <a:noFill/>
          <a:ln w="9525">
            <a:noFill/>
            <a:miter lim="800000"/>
            <a:headEnd/>
            <a:tailEnd/>
          </a:ln>
        </p:spPr>
        <p:txBody>
          <a:bodyPr>
            <a:prstTxWarp prst="textNoShape">
              <a:avLst/>
            </a:prstTxWarp>
            <a:spAutoFit/>
          </a:bodyPr>
          <a:lstStyle/>
          <a:p>
            <a:pPr algn="r"/>
            <a:r>
              <a:rPr lang="en-US" sz="2000" dirty="0">
                <a:solidFill>
                  <a:schemeClr val="accent2">
                    <a:lumMod val="60000"/>
                    <a:lumOff val="40000"/>
                  </a:schemeClr>
                </a:solidFill>
                <a:ea typeface="Arial" pitchFamily="-72" charset="0"/>
                <a:cs typeface="Arial" pitchFamily="-72" charset="0"/>
              </a:rPr>
              <a:t>Level: Intermediate</a:t>
            </a:r>
          </a:p>
          <a:p>
            <a:pPr algn="r"/>
            <a:endParaRPr lang="en-US" sz="1600" b="1" dirty="0">
              <a:ea typeface="Arial" pitchFamily="-72" charset="0"/>
              <a:cs typeface="Arial" pitchFamily="-72" charset="0"/>
            </a:endParaRP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Required ML Skills for Developers</a:t>
            </a:r>
          </a:p>
        </p:txBody>
      </p:sp>
      <p:sp>
        <p:nvSpPr>
          <p:cNvPr id="4" name="Rectangle 3">
            <a:extLst>
              <a:ext uri="{FF2B5EF4-FFF2-40B4-BE49-F238E27FC236}">
                <a16:creationId xmlns:a16="http://schemas.microsoft.com/office/drawing/2014/main" id="{84808186-519A-1E47-B85E-948B01ED41FF}"/>
              </a:ext>
            </a:extLst>
          </p:cNvPr>
          <p:cNvSpPr/>
          <p:nvPr/>
        </p:nvSpPr>
        <p:spPr>
          <a:xfrm>
            <a:off x="457200" y="1275606"/>
            <a:ext cx="5959574"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Coding skills still required to interface with APIs</a:t>
            </a:r>
          </a:p>
        </p:txBody>
      </p:sp>
      <p:sp>
        <p:nvSpPr>
          <p:cNvPr id="5" name="Rectangle 4">
            <a:extLst>
              <a:ext uri="{FF2B5EF4-FFF2-40B4-BE49-F238E27FC236}">
                <a16:creationId xmlns:a16="http://schemas.microsoft.com/office/drawing/2014/main" id="{46C19BA3-A375-CB4C-88A4-2EB7A48C4C9C}"/>
              </a:ext>
            </a:extLst>
          </p:cNvPr>
          <p:cNvSpPr/>
          <p:nvPr/>
        </p:nvSpPr>
        <p:spPr>
          <a:xfrm>
            <a:off x="457200" y="1835953"/>
            <a:ext cx="5959574"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Understanding of data and how it works</a:t>
            </a:r>
          </a:p>
        </p:txBody>
      </p:sp>
      <p:sp>
        <p:nvSpPr>
          <p:cNvPr id="6" name="Rectangle 5">
            <a:extLst>
              <a:ext uri="{FF2B5EF4-FFF2-40B4-BE49-F238E27FC236}">
                <a16:creationId xmlns:a16="http://schemas.microsoft.com/office/drawing/2014/main" id="{94E7BE20-6019-C14E-8308-B8F56264FDEB}"/>
              </a:ext>
            </a:extLst>
          </p:cNvPr>
          <p:cNvSpPr/>
          <p:nvPr/>
        </p:nvSpPr>
        <p:spPr>
          <a:xfrm>
            <a:off x="457200" y="2396301"/>
            <a:ext cx="5959574"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Basic math and statistics skills</a:t>
            </a:r>
          </a:p>
        </p:txBody>
      </p:sp>
      <p:sp>
        <p:nvSpPr>
          <p:cNvPr id="7" name="Rectangle 6">
            <a:extLst>
              <a:ext uri="{FF2B5EF4-FFF2-40B4-BE49-F238E27FC236}">
                <a16:creationId xmlns:a16="http://schemas.microsoft.com/office/drawing/2014/main" id="{27DF8369-EA12-B54F-8246-3DD5FFD2DA58}"/>
              </a:ext>
            </a:extLst>
          </p:cNvPr>
          <p:cNvSpPr/>
          <p:nvPr/>
        </p:nvSpPr>
        <p:spPr>
          <a:xfrm>
            <a:off x="457200" y="2960582"/>
            <a:ext cx="5959574"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Know the algorithms and capabilities that are available</a:t>
            </a:r>
          </a:p>
        </p:txBody>
      </p:sp>
      <p:pic>
        <p:nvPicPr>
          <p:cNvPr id="10" name="Picture 9">
            <a:extLst>
              <a:ext uri="{FF2B5EF4-FFF2-40B4-BE49-F238E27FC236}">
                <a16:creationId xmlns:a16="http://schemas.microsoft.com/office/drawing/2014/main" id="{A740DB30-95C3-3F4F-9987-25005AB91E21}"/>
              </a:ext>
            </a:extLst>
          </p:cNvPr>
          <p:cNvPicPr>
            <a:picLocks noChangeAspect="1"/>
          </p:cNvPicPr>
          <p:nvPr/>
        </p:nvPicPr>
        <p:blipFill>
          <a:blip r:embed="rId3"/>
          <a:stretch>
            <a:fillRect/>
          </a:stretch>
        </p:blipFill>
        <p:spPr>
          <a:xfrm>
            <a:off x="6866399" y="1283265"/>
            <a:ext cx="2277601" cy="2444625"/>
          </a:xfrm>
          <a:prstGeom prst="rect">
            <a:avLst/>
          </a:prstGeom>
        </p:spPr>
      </p:pic>
    </p:spTree>
    <p:extLst>
      <p:ext uri="{BB962C8B-B14F-4D97-AF65-F5344CB8AC3E}">
        <p14:creationId xmlns:p14="http://schemas.microsoft.com/office/powerpoint/2010/main" val="51338423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AB3577-807F-410E-B82D-47B9F208E31C}"/>
              </a:ext>
            </a:extLst>
          </p:cNvPr>
          <p:cNvSpPr>
            <a:spLocks noGrp="1"/>
          </p:cNvSpPr>
          <p:nvPr>
            <p:ph type="title"/>
          </p:nvPr>
        </p:nvSpPr>
        <p:spPr/>
        <p:txBody>
          <a:bodyPr/>
          <a:lstStyle/>
          <a:p>
            <a:r>
              <a:rPr lang="en-US"/>
              <a:t>What is it being used for?</a:t>
            </a:r>
          </a:p>
        </p:txBody>
      </p:sp>
      <p:graphicFrame>
        <p:nvGraphicFramePr>
          <p:cNvPr id="4" name="Diagram 3">
            <a:extLst>
              <a:ext uri="{FF2B5EF4-FFF2-40B4-BE49-F238E27FC236}">
                <a16:creationId xmlns:a16="http://schemas.microsoft.com/office/drawing/2014/main" id="{B808039E-5F0B-4A38-B8CA-82D3A5C56CE0}"/>
              </a:ext>
            </a:extLst>
          </p:cNvPr>
          <p:cNvGraphicFramePr/>
          <p:nvPr>
            <p:extLst/>
          </p:nvPr>
        </p:nvGraphicFramePr>
        <p:xfrm>
          <a:off x="375551" y="1103472"/>
          <a:ext cx="8572500" cy="36081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21BF3567-03A4-AE40-B277-BDFB5B41B62E}"/>
              </a:ext>
            </a:extLst>
          </p:cNvPr>
          <p:cNvGrpSpPr/>
          <p:nvPr/>
        </p:nvGrpSpPr>
        <p:grpSpPr>
          <a:xfrm>
            <a:off x="458628" y="994977"/>
            <a:ext cx="2518172" cy="1231108"/>
            <a:chOff x="542924" y="766566"/>
            <a:chExt cx="3357562" cy="1641477"/>
          </a:xfrm>
        </p:grpSpPr>
        <p:sp>
          <p:nvSpPr>
            <p:cNvPr id="10" name="Rectangle 9">
              <a:extLst>
                <a:ext uri="{FF2B5EF4-FFF2-40B4-BE49-F238E27FC236}">
                  <a16:creationId xmlns:a16="http://schemas.microsoft.com/office/drawing/2014/main" id="{33A51856-1F65-4643-9248-9B9D16ED6F7A}"/>
                </a:ext>
              </a:extLst>
            </p:cNvPr>
            <p:cNvSpPr/>
            <p:nvPr/>
          </p:nvSpPr>
          <p:spPr>
            <a:xfrm>
              <a:off x="542924" y="1085851"/>
              <a:ext cx="3357562" cy="13221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FF3ED61-7BE7-F64D-A198-1C41117DFF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6199" y="766566"/>
              <a:ext cx="1612900" cy="1612900"/>
            </a:xfrm>
            <a:prstGeom prst="rect">
              <a:avLst/>
            </a:prstGeom>
          </p:spPr>
        </p:pic>
      </p:grpSp>
      <p:pic>
        <p:nvPicPr>
          <p:cNvPr id="13" name="Picture 12">
            <a:extLst>
              <a:ext uri="{FF2B5EF4-FFF2-40B4-BE49-F238E27FC236}">
                <a16:creationId xmlns:a16="http://schemas.microsoft.com/office/drawing/2014/main" id="{36EBD5B7-331E-BE4E-B866-4321453723D9}"/>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28656" b="4817"/>
          <a:stretch/>
        </p:blipFill>
        <p:spPr>
          <a:xfrm>
            <a:off x="3402715" y="1234441"/>
            <a:ext cx="2518328" cy="970211"/>
          </a:xfrm>
          <a:prstGeom prst="rect">
            <a:avLst/>
          </a:prstGeom>
        </p:spPr>
      </p:pic>
      <p:pic>
        <p:nvPicPr>
          <p:cNvPr id="16" name="Picture 15">
            <a:extLst>
              <a:ext uri="{FF2B5EF4-FFF2-40B4-BE49-F238E27FC236}">
                <a16:creationId xmlns:a16="http://schemas.microsoft.com/office/drawing/2014/main" id="{49F92A1B-7D4A-594C-B817-D6C58FE1B84B}"/>
              </a:ext>
            </a:extLst>
          </p:cNvPr>
          <p:cNvPicPr>
            <a:picLocks noChangeAspect="1"/>
          </p:cNvPicPr>
          <p:nvPr/>
        </p:nvPicPr>
        <p:blipFill rotWithShape="1">
          <a:blip r:embed="rId9">
            <a:extLst>
              <a:ext uri="{28A0092B-C50C-407E-A947-70E740481C1C}">
                <a14:useLocalDpi xmlns:a14="http://schemas.microsoft.com/office/drawing/2010/main" val="0"/>
              </a:ext>
            </a:extLst>
          </a:blip>
          <a:srcRect b="40563"/>
          <a:stretch/>
        </p:blipFill>
        <p:spPr>
          <a:xfrm>
            <a:off x="3402715" y="3116820"/>
            <a:ext cx="2518328" cy="991644"/>
          </a:xfrm>
          <a:prstGeom prst="rect">
            <a:avLst/>
          </a:prstGeom>
        </p:spPr>
      </p:pic>
      <p:pic>
        <p:nvPicPr>
          <p:cNvPr id="22" name="Picture 21">
            <a:extLst>
              <a:ext uri="{FF2B5EF4-FFF2-40B4-BE49-F238E27FC236}">
                <a16:creationId xmlns:a16="http://schemas.microsoft.com/office/drawing/2014/main" id="{9C426FBA-EB39-8E4F-9103-F20DBC23E6C7}"/>
              </a:ext>
            </a:extLst>
          </p:cNvPr>
          <p:cNvPicPr>
            <a:picLocks noChangeAspect="1"/>
          </p:cNvPicPr>
          <p:nvPr/>
        </p:nvPicPr>
        <p:blipFill rotWithShape="1">
          <a:blip r:embed="rId10">
            <a:extLst>
              <a:ext uri="{28A0092B-C50C-407E-A947-70E740481C1C}">
                <a14:useLocalDpi xmlns:a14="http://schemas.microsoft.com/office/drawing/2010/main" val="0"/>
              </a:ext>
            </a:extLst>
          </a:blip>
          <a:srcRect t="21146" b="21146"/>
          <a:stretch/>
        </p:blipFill>
        <p:spPr>
          <a:xfrm>
            <a:off x="6349239" y="3116820"/>
            <a:ext cx="2518172" cy="817958"/>
          </a:xfrm>
          <a:prstGeom prst="rect">
            <a:avLst/>
          </a:prstGeom>
        </p:spPr>
      </p:pic>
      <p:sp>
        <p:nvSpPr>
          <p:cNvPr id="17" name="Rectangle 16">
            <a:extLst>
              <a:ext uri="{FF2B5EF4-FFF2-40B4-BE49-F238E27FC236}">
                <a16:creationId xmlns:a16="http://schemas.microsoft.com/office/drawing/2014/main" id="{07289C44-A17E-5943-B8F4-88C476CCEB9E}"/>
              </a:ext>
            </a:extLst>
          </p:cNvPr>
          <p:cNvSpPr/>
          <p:nvPr/>
        </p:nvSpPr>
        <p:spPr>
          <a:xfrm>
            <a:off x="6349239" y="1234441"/>
            <a:ext cx="2518172" cy="817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CEF03A51-2D18-7A40-B0D7-2210112C03A1}"/>
              </a:ext>
            </a:extLst>
          </p:cNvPr>
          <p:cNvPicPr>
            <a:picLocks noChangeAspect="1"/>
          </p:cNvPicPr>
          <p:nvPr/>
        </p:nvPicPr>
        <p:blipFill rotWithShape="1">
          <a:blip r:embed="rId11">
            <a:extLst>
              <a:ext uri="{28A0092B-C50C-407E-A947-70E740481C1C}">
                <a14:useLocalDpi xmlns:a14="http://schemas.microsoft.com/office/drawing/2010/main" val="0"/>
              </a:ext>
            </a:extLst>
          </a:blip>
          <a:srcRect t="8113" b="35580"/>
          <a:stretch/>
        </p:blipFill>
        <p:spPr>
          <a:xfrm>
            <a:off x="458629" y="3116820"/>
            <a:ext cx="2515889" cy="991644"/>
          </a:xfrm>
          <a:prstGeom prst="rect">
            <a:avLst/>
          </a:prstGeom>
        </p:spPr>
      </p:pic>
      <p:pic>
        <p:nvPicPr>
          <p:cNvPr id="25" name="Picture 24">
            <a:extLst>
              <a:ext uri="{FF2B5EF4-FFF2-40B4-BE49-F238E27FC236}">
                <a16:creationId xmlns:a16="http://schemas.microsoft.com/office/drawing/2014/main" id="{8E49B5FE-429C-2E4A-AEC5-4C03DFA8D81F}"/>
              </a:ext>
            </a:extLst>
          </p:cNvPr>
          <p:cNvPicPr>
            <a:picLocks noChangeAspect="1"/>
          </p:cNvPicPr>
          <p:nvPr/>
        </p:nvPicPr>
        <p:blipFill rotWithShape="1">
          <a:blip r:embed="rId12">
            <a:extLst>
              <a:ext uri="{28A0092B-C50C-407E-A947-70E740481C1C}">
                <a14:useLocalDpi xmlns:a14="http://schemas.microsoft.com/office/drawing/2010/main" val="0"/>
              </a:ext>
            </a:extLst>
          </a:blip>
          <a:srcRect l="3519" t="19964" r="6030" b="11844"/>
          <a:stretch/>
        </p:blipFill>
        <p:spPr>
          <a:xfrm>
            <a:off x="6705838" y="1234441"/>
            <a:ext cx="1928813" cy="817958"/>
          </a:xfrm>
          <a:prstGeom prst="rect">
            <a:avLst/>
          </a:prstGeom>
        </p:spPr>
      </p:pic>
    </p:spTree>
    <p:extLst>
      <p:ext uri="{BB962C8B-B14F-4D97-AF65-F5344CB8AC3E}">
        <p14:creationId xmlns:p14="http://schemas.microsoft.com/office/powerpoint/2010/main" val="200274983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FD995-3F52-1740-93F4-5B37E629266A}"/>
              </a:ext>
            </a:extLst>
          </p:cNvPr>
          <p:cNvSpPr>
            <a:spLocks noGrp="1"/>
          </p:cNvSpPr>
          <p:nvPr>
            <p:ph type="title"/>
          </p:nvPr>
        </p:nvSpPr>
        <p:spPr/>
        <p:txBody>
          <a:bodyPr/>
          <a:lstStyle/>
          <a:p>
            <a:r>
              <a:rPr lang="en-US" dirty="0"/>
              <a:t>Productivity Paradox</a:t>
            </a:r>
          </a:p>
        </p:txBody>
      </p:sp>
      <p:sp>
        <p:nvSpPr>
          <p:cNvPr id="5" name="Rectangle 4">
            <a:extLst>
              <a:ext uri="{FF2B5EF4-FFF2-40B4-BE49-F238E27FC236}">
                <a16:creationId xmlns:a16="http://schemas.microsoft.com/office/drawing/2014/main" id="{4E128862-5239-D648-9D5F-A8CA31B732B5}"/>
              </a:ext>
            </a:extLst>
          </p:cNvPr>
          <p:cNvSpPr/>
          <p:nvPr/>
        </p:nvSpPr>
        <p:spPr>
          <a:xfrm>
            <a:off x="304800" y="1268017"/>
            <a:ext cx="4692968" cy="538932"/>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Tech isn’t as impressive as we think</a:t>
            </a:r>
          </a:p>
        </p:txBody>
      </p:sp>
      <p:sp>
        <p:nvSpPr>
          <p:cNvPr id="6" name="Rectangle 5">
            <a:extLst>
              <a:ext uri="{FF2B5EF4-FFF2-40B4-BE49-F238E27FC236}">
                <a16:creationId xmlns:a16="http://schemas.microsoft.com/office/drawing/2014/main" id="{93918D76-B5AD-954F-873B-FFA709102AF3}"/>
              </a:ext>
            </a:extLst>
          </p:cNvPr>
          <p:cNvSpPr/>
          <p:nvPr/>
        </p:nvSpPr>
        <p:spPr>
          <a:xfrm>
            <a:off x="304800" y="2027202"/>
            <a:ext cx="4692968" cy="54454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We are not measuring productivity correctly</a:t>
            </a:r>
          </a:p>
        </p:txBody>
      </p:sp>
      <p:sp>
        <p:nvSpPr>
          <p:cNvPr id="7" name="Rectangle 6">
            <a:extLst>
              <a:ext uri="{FF2B5EF4-FFF2-40B4-BE49-F238E27FC236}">
                <a16:creationId xmlns:a16="http://schemas.microsoft.com/office/drawing/2014/main" id="{95529E49-213F-0244-AB3E-8A330CDB1A1C}"/>
              </a:ext>
            </a:extLst>
          </p:cNvPr>
          <p:cNvSpPr/>
          <p:nvPr/>
        </p:nvSpPr>
        <p:spPr>
          <a:xfrm>
            <a:off x="304800" y="2792002"/>
            <a:ext cx="4692968" cy="571836"/>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We haven’t figured out how to use the technologies</a:t>
            </a:r>
          </a:p>
        </p:txBody>
      </p:sp>
      <p:sp>
        <p:nvSpPr>
          <p:cNvPr id="8" name="Rectangle 7">
            <a:extLst>
              <a:ext uri="{FF2B5EF4-FFF2-40B4-BE49-F238E27FC236}">
                <a16:creationId xmlns:a16="http://schemas.microsoft.com/office/drawing/2014/main" id="{0BA8D3DD-026C-A442-A407-99ED4523D3CD}"/>
              </a:ext>
            </a:extLst>
          </p:cNvPr>
          <p:cNvSpPr/>
          <p:nvPr/>
        </p:nvSpPr>
        <p:spPr>
          <a:xfrm>
            <a:off x="304800" y="3556800"/>
            <a:ext cx="4692968" cy="571836"/>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It’s about competitive advantage</a:t>
            </a:r>
          </a:p>
        </p:txBody>
      </p:sp>
      <p:pic>
        <p:nvPicPr>
          <p:cNvPr id="10" name="Picture 9">
            <a:extLst>
              <a:ext uri="{FF2B5EF4-FFF2-40B4-BE49-F238E27FC236}">
                <a16:creationId xmlns:a16="http://schemas.microsoft.com/office/drawing/2014/main" id="{0C427D4F-CB05-884C-B9EE-0D9C0E95B48A}"/>
              </a:ext>
            </a:extLst>
          </p:cNvPr>
          <p:cNvPicPr>
            <a:picLocks noChangeAspect="1"/>
          </p:cNvPicPr>
          <p:nvPr/>
        </p:nvPicPr>
        <p:blipFill>
          <a:blip r:embed="rId3"/>
          <a:stretch>
            <a:fillRect/>
          </a:stretch>
        </p:blipFill>
        <p:spPr>
          <a:xfrm>
            <a:off x="5321618" y="1268663"/>
            <a:ext cx="3427095" cy="2758107"/>
          </a:xfrm>
          <a:prstGeom prst="rect">
            <a:avLst/>
          </a:prstGeom>
        </p:spPr>
      </p:pic>
    </p:spTree>
    <p:extLst>
      <p:ext uri="{BB962C8B-B14F-4D97-AF65-F5344CB8AC3E}">
        <p14:creationId xmlns:p14="http://schemas.microsoft.com/office/powerpoint/2010/main" val="1436787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Cognitive Services</a:t>
            </a:r>
          </a:p>
        </p:txBody>
      </p:sp>
      <p:sp>
        <p:nvSpPr>
          <p:cNvPr id="5" name="TextBox 4"/>
          <p:cNvSpPr txBox="1"/>
          <p:nvPr/>
        </p:nvSpPr>
        <p:spPr>
          <a:xfrm>
            <a:off x="5139056" y="1295583"/>
            <a:ext cx="3403560" cy="369332"/>
          </a:xfrm>
          <a:prstGeom prst="rect">
            <a:avLst/>
          </a:prstGeom>
          <a:noFill/>
        </p:spPr>
        <p:txBody>
          <a:bodyPr wrap="none" rtlCol="0">
            <a:spAutoFit/>
          </a:bodyPr>
          <a:lstStyle/>
          <a:p>
            <a:r>
              <a:rPr lang="en-US" dirty="0"/>
              <a:t>Set of APIs, SDKs and services</a:t>
            </a:r>
          </a:p>
        </p:txBody>
      </p:sp>
      <p:sp>
        <p:nvSpPr>
          <p:cNvPr id="6" name="TextBox 5"/>
          <p:cNvSpPr txBox="1"/>
          <p:nvPr/>
        </p:nvSpPr>
        <p:spPr>
          <a:xfrm>
            <a:off x="5139056" y="2593615"/>
            <a:ext cx="2792367" cy="461665"/>
          </a:xfrm>
          <a:prstGeom prst="rect">
            <a:avLst/>
          </a:prstGeom>
          <a:noFill/>
        </p:spPr>
        <p:txBody>
          <a:bodyPr wrap="none" rtlCol="0">
            <a:spAutoFit/>
          </a:bodyPr>
          <a:lstStyle/>
          <a:p>
            <a:r>
              <a:rPr lang="en-US" dirty="0"/>
              <a:t>Easy, Flexible and Tested</a:t>
            </a:r>
            <a:endParaRPr lang="en-US" sz="2400" dirty="0"/>
          </a:p>
        </p:txBody>
      </p:sp>
      <p:sp>
        <p:nvSpPr>
          <p:cNvPr id="7" name="TextBox 6"/>
          <p:cNvSpPr txBox="1"/>
          <p:nvPr/>
        </p:nvSpPr>
        <p:spPr>
          <a:xfrm>
            <a:off x="5139056" y="1810617"/>
            <a:ext cx="3451123" cy="830997"/>
          </a:xfrm>
          <a:prstGeom prst="rect">
            <a:avLst/>
          </a:prstGeom>
          <a:noFill/>
        </p:spPr>
        <p:txBody>
          <a:bodyPr wrap="square" rtlCol="0">
            <a:spAutoFit/>
          </a:bodyPr>
          <a:lstStyle/>
          <a:p>
            <a:r>
              <a:rPr lang="en-US"/>
              <a:t>Jumpstart the development of AI applications</a:t>
            </a:r>
            <a:endParaRPr lang="en-US" sz="3000"/>
          </a:p>
        </p:txBody>
      </p:sp>
      <p:sp>
        <p:nvSpPr>
          <p:cNvPr id="8" name="TextBox 7"/>
          <p:cNvSpPr txBox="1"/>
          <p:nvPr/>
        </p:nvSpPr>
        <p:spPr>
          <a:xfrm>
            <a:off x="5139056" y="3099613"/>
            <a:ext cx="3451123" cy="1200329"/>
          </a:xfrm>
          <a:prstGeom prst="rect">
            <a:avLst/>
          </a:prstGeom>
          <a:noFill/>
        </p:spPr>
        <p:txBody>
          <a:bodyPr wrap="square" rtlCol="0">
            <a:spAutoFit/>
          </a:bodyPr>
          <a:lstStyle/>
          <a:p>
            <a:r>
              <a:rPr lang="en-US"/>
              <a:t>AI capabilities organized into: Vision, Speech, Language, Search and Knowledge</a:t>
            </a:r>
            <a:endParaRPr lang="en-US" sz="3600"/>
          </a:p>
        </p:txBody>
      </p:sp>
      <p:pic>
        <p:nvPicPr>
          <p:cNvPr id="13" name="Picture 12"/>
          <p:cNvPicPr>
            <a:picLocks noChangeAspect="1"/>
          </p:cNvPicPr>
          <p:nvPr/>
        </p:nvPicPr>
        <p:blipFill>
          <a:blip r:embed="rId3"/>
          <a:stretch>
            <a:fillRect/>
          </a:stretch>
        </p:blipFill>
        <p:spPr>
          <a:xfrm>
            <a:off x="245343" y="1268016"/>
            <a:ext cx="2316166" cy="2972043"/>
          </a:xfrm>
          <a:prstGeom prst="rect">
            <a:avLst/>
          </a:prstGeom>
        </p:spPr>
      </p:pic>
      <p:pic>
        <p:nvPicPr>
          <p:cNvPr id="12" name="Picture 11"/>
          <p:cNvPicPr>
            <a:picLocks noChangeAspect="1"/>
          </p:cNvPicPr>
          <p:nvPr/>
        </p:nvPicPr>
        <p:blipFill>
          <a:blip r:embed="rId4"/>
          <a:stretch>
            <a:fillRect/>
          </a:stretch>
        </p:blipFill>
        <p:spPr>
          <a:xfrm>
            <a:off x="2259043" y="1733232"/>
            <a:ext cx="2537174" cy="2987083"/>
          </a:xfrm>
          <a:prstGeom prst="rect">
            <a:avLst/>
          </a:prstGeom>
        </p:spPr>
      </p:pic>
    </p:spTree>
    <p:extLst>
      <p:ext uri="{BB962C8B-B14F-4D97-AF65-F5344CB8AC3E}">
        <p14:creationId xmlns:p14="http://schemas.microsoft.com/office/powerpoint/2010/main" val="357021678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93322-ED4D-7B4E-B592-109D0EA7383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D477567-221D-8548-A80E-98E18D5B3231}"/>
              </a:ext>
            </a:extLst>
          </p:cNvPr>
          <p:cNvSpPr>
            <a:spLocks noGrp="1"/>
          </p:cNvSpPr>
          <p:nvPr>
            <p:ph idx="1"/>
          </p:nvPr>
        </p:nvSpPr>
        <p:spPr/>
        <p:txBody>
          <a:bodyPr/>
          <a:lstStyle/>
          <a:p>
            <a:r>
              <a:rPr lang="en-US" dirty="0"/>
              <a:t>Demo</a:t>
            </a:r>
          </a:p>
        </p:txBody>
      </p:sp>
    </p:spTree>
    <p:extLst>
      <p:ext uri="{BB962C8B-B14F-4D97-AF65-F5344CB8AC3E}">
        <p14:creationId xmlns:p14="http://schemas.microsoft.com/office/powerpoint/2010/main" val="967848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D9ECE-E55C-5D44-B7BE-78A0598ACF4C}"/>
              </a:ext>
            </a:extLst>
          </p:cNvPr>
          <p:cNvSpPr>
            <a:spLocks noGrp="1"/>
          </p:cNvSpPr>
          <p:nvPr>
            <p:ph type="title"/>
          </p:nvPr>
        </p:nvSpPr>
        <p:spPr/>
        <p:txBody>
          <a:bodyPr/>
          <a:lstStyle/>
          <a:p>
            <a:r>
              <a:rPr lang="en-US" sz="3200" dirty="0"/>
              <a:t>Server Side Vs Client Side Machine Learning</a:t>
            </a:r>
          </a:p>
        </p:txBody>
      </p:sp>
      <p:sp>
        <p:nvSpPr>
          <p:cNvPr id="3" name="Content Placeholder 2">
            <a:extLst>
              <a:ext uri="{FF2B5EF4-FFF2-40B4-BE49-F238E27FC236}">
                <a16:creationId xmlns:a16="http://schemas.microsoft.com/office/drawing/2014/main" id="{D56D109B-BE43-004B-9DCC-B6ABBC1546CE}"/>
              </a:ext>
            </a:extLst>
          </p:cNvPr>
          <p:cNvSpPr>
            <a:spLocks noGrp="1"/>
          </p:cNvSpPr>
          <p:nvPr>
            <p:ph idx="1"/>
          </p:nvPr>
        </p:nvSpPr>
        <p:spPr>
          <a:xfrm>
            <a:off x="645795" y="1437799"/>
            <a:ext cx="3743325" cy="3263504"/>
          </a:xfrm>
        </p:spPr>
        <p:txBody>
          <a:bodyPr/>
          <a:lstStyle/>
          <a:p>
            <a:r>
              <a:rPr lang="en-US" sz="1800" dirty="0"/>
              <a:t>Large Ecosystem</a:t>
            </a:r>
          </a:p>
          <a:p>
            <a:pPr lvl="1"/>
            <a:r>
              <a:rPr lang="en-US" sz="1800" dirty="0"/>
              <a:t>Vast amounts of data</a:t>
            </a:r>
          </a:p>
          <a:p>
            <a:pPr lvl="1"/>
            <a:r>
              <a:rPr lang="en-US" sz="1800" dirty="0"/>
              <a:t>Computing power</a:t>
            </a:r>
          </a:p>
          <a:p>
            <a:r>
              <a:rPr lang="en-US" sz="1800" dirty="0"/>
              <a:t>Where models are created</a:t>
            </a:r>
          </a:p>
          <a:p>
            <a:r>
              <a:rPr lang="en-US" sz="1800" dirty="0"/>
              <a:t>Learning easily transferred to all clients</a:t>
            </a:r>
          </a:p>
          <a:p>
            <a:r>
              <a:rPr lang="en-US" sz="1800" dirty="0"/>
              <a:t>Large number of options and providers</a:t>
            </a:r>
          </a:p>
          <a:p>
            <a:r>
              <a:rPr lang="en-US" sz="1800" dirty="0"/>
              <a:t>Work on almost any platform</a:t>
            </a:r>
          </a:p>
        </p:txBody>
      </p:sp>
      <p:sp>
        <p:nvSpPr>
          <p:cNvPr id="4" name="Content Placeholder 2">
            <a:extLst>
              <a:ext uri="{FF2B5EF4-FFF2-40B4-BE49-F238E27FC236}">
                <a16:creationId xmlns:a16="http://schemas.microsoft.com/office/drawing/2014/main" id="{BC0F4F79-ACE4-E84D-AC8D-233096573D7C}"/>
              </a:ext>
            </a:extLst>
          </p:cNvPr>
          <p:cNvSpPr txBox="1">
            <a:spLocks/>
          </p:cNvSpPr>
          <p:nvPr/>
        </p:nvSpPr>
        <p:spPr>
          <a:xfrm>
            <a:off x="4389120" y="1463516"/>
            <a:ext cx="3743325"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Works in offline scenarios</a:t>
            </a:r>
          </a:p>
          <a:p>
            <a:r>
              <a:rPr lang="en-US" sz="2000" dirty="0"/>
              <a:t>Quick and local evaluation of inputs</a:t>
            </a:r>
          </a:p>
          <a:p>
            <a:r>
              <a:rPr lang="en-US" sz="2000" dirty="0"/>
              <a:t>Supports a wide variety of model formats</a:t>
            </a:r>
          </a:p>
          <a:p>
            <a:r>
              <a:rPr lang="en-US" sz="2000" dirty="0"/>
              <a:t>No per transaction cost</a:t>
            </a:r>
          </a:p>
        </p:txBody>
      </p:sp>
      <p:sp>
        <p:nvSpPr>
          <p:cNvPr id="5" name="TextBox 4">
            <a:extLst>
              <a:ext uri="{FF2B5EF4-FFF2-40B4-BE49-F238E27FC236}">
                <a16:creationId xmlns:a16="http://schemas.microsoft.com/office/drawing/2014/main" id="{74A79816-2202-D94C-AAC1-84AC1AC1214E}"/>
              </a:ext>
            </a:extLst>
          </p:cNvPr>
          <p:cNvSpPr txBox="1"/>
          <p:nvPr/>
        </p:nvSpPr>
        <p:spPr>
          <a:xfrm>
            <a:off x="645795" y="1071808"/>
            <a:ext cx="1588897" cy="415498"/>
          </a:xfrm>
          <a:prstGeom prst="rect">
            <a:avLst/>
          </a:prstGeom>
          <a:noFill/>
        </p:spPr>
        <p:txBody>
          <a:bodyPr wrap="none" rtlCol="0">
            <a:spAutoFit/>
          </a:bodyPr>
          <a:lstStyle/>
          <a:p>
            <a:r>
              <a:rPr lang="en-US" sz="2100" dirty="0"/>
              <a:t>Server Side</a:t>
            </a:r>
          </a:p>
        </p:txBody>
      </p:sp>
      <p:sp>
        <p:nvSpPr>
          <p:cNvPr id="7" name="TextBox 6">
            <a:extLst>
              <a:ext uri="{FF2B5EF4-FFF2-40B4-BE49-F238E27FC236}">
                <a16:creationId xmlns:a16="http://schemas.microsoft.com/office/drawing/2014/main" id="{798EA151-6A7C-414E-A99B-F769488C4E16}"/>
              </a:ext>
            </a:extLst>
          </p:cNvPr>
          <p:cNvSpPr txBox="1"/>
          <p:nvPr/>
        </p:nvSpPr>
        <p:spPr>
          <a:xfrm>
            <a:off x="4389120" y="1071808"/>
            <a:ext cx="1483098" cy="415498"/>
          </a:xfrm>
          <a:prstGeom prst="rect">
            <a:avLst/>
          </a:prstGeom>
          <a:noFill/>
        </p:spPr>
        <p:txBody>
          <a:bodyPr wrap="none" rtlCol="0">
            <a:spAutoFit/>
          </a:bodyPr>
          <a:lstStyle/>
          <a:p>
            <a:r>
              <a:rPr lang="en-US" sz="2100" dirty="0"/>
              <a:t>Client Side</a:t>
            </a:r>
          </a:p>
        </p:txBody>
      </p:sp>
    </p:spTree>
    <p:extLst>
      <p:ext uri="{BB962C8B-B14F-4D97-AF65-F5344CB8AC3E}">
        <p14:creationId xmlns:p14="http://schemas.microsoft.com/office/powerpoint/2010/main" val="1789676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F12C0-BAB8-E542-A295-0980B8683D72}"/>
              </a:ext>
            </a:extLst>
          </p:cNvPr>
          <p:cNvSpPr>
            <a:spLocks noGrp="1"/>
          </p:cNvSpPr>
          <p:nvPr>
            <p:ph type="title"/>
          </p:nvPr>
        </p:nvSpPr>
        <p:spPr/>
        <p:txBody>
          <a:bodyPr/>
          <a:lstStyle/>
          <a:p>
            <a:r>
              <a:rPr lang="en-US" dirty="0"/>
              <a:t>Machine Learning Frameworks</a:t>
            </a:r>
          </a:p>
        </p:txBody>
      </p:sp>
      <p:pic>
        <p:nvPicPr>
          <p:cNvPr id="4" name="Picture 3">
            <a:extLst>
              <a:ext uri="{FF2B5EF4-FFF2-40B4-BE49-F238E27FC236}">
                <a16:creationId xmlns:a16="http://schemas.microsoft.com/office/drawing/2014/main" id="{AB52DAAD-CC17-5B45-8D11-FB09854FAC37}"/>
              </a:ext>
            </a:extLst>
          </p:cNvPr>
          <p:cNvPicPr>
            <a:picLocks noChangeAspect="1"/>
          </p:cNvPicPr>
          <p:nvPr/>
        </p:nvPicPr>
        <p:blipFill>
          <a:blip r:embed="rId3"/>
          <a:stretch>
            <a:fillRect/>
          </a:stretch>
        </p:blipFill>
        <p:spPr>
          <a:xfrm>
            <a:off x="823913" y="1268016"/>
            <a:ext cx="1509474" cy="1509474"/>
          </a:xfrm>
          <a:prstGeom prst="rect">
            <a:avLst/>
          </a:prstGeom>
        </p:spPr>
      </p:pic>
      <p:pic>
        <p:nvPicPr>
          <p:cNvPr id="5" name="Picture 4">
            <a:extLst>
              <a:ext uri="{FF2B5EF4-FFF2-40B4-BE49-F238E27FC236}">
                <a16:creationId xmlns:a16="http://schemas.microsoft.com/office/drawing/2014/main" id="{9C2817DE-784D-0245-B575-4B4B49E173C1}"/>
              </a:ext>
            </a:extLst>
          </p:cNvPr>
          <p:cNvPicPr>
            <a:picLocks noChangeAspect="1"/>
          </p:cNvPicPr>
          <p:nvPr/>
        </p:nvPicPr>
        <p:blipFill>
          <a:blip r:embed="rId4"/>
          <a:stretch>
            <a:fillRect/>
          </a:stretch>
        </p:blipFill>
        <p:spPr>
          <a:xfrm>
            <a:off x="3283268" y="1194078"/>
            <a:ext cx="1685925" cy="1657350"/>
          </a:xfrm>
          <a:prstGeom prst="rect">
            <a:avLst/>
          </a:prstGeom>
        </p:spPr>
      </p:pic>
      <p:pic>
        <p:nvPicPr>
          <p:cNvPr id="6" name="Picture 5">
            <a:extLst>
              <a:ext uri="{FF2B5EF4-FFF2-40B4-BE49-F238E27FC236}">
                <a16:creationId xmlns:a16="http://schemas.microsoft.com/office/drawing/2014/main" id="{500C2332-D44D-3040-BAD3-F1B71645B3DB}"/>
              </a:ext>
            </a:extLst>
          </p:cNvPr>
          <p:cNvPicPr>
            <a:picLocks noChangeAspect="1"/>
          </p:cNvPicPr>
          <p:nvPr/>
        </p:nvPicPr>
        <p:blipFill>
          <a:blip r:embed="rId5"/>
          <a:stretch>
            <a:fillRect/>
          </a:stretch>
        </p:blipFill>
        <p:spPr>
          <a:xfrm>
            <a:off x="5579745" y="1268016"/>
            <a:ext cx="2647950" cy="1428750"/>
          </a:xfrm>
          <a:prstGeom prst="rect">
            <a:avLst/>
          </a:prstGeom>
        </p:spPr>
      </p:pic>
      <p:pic>
        <p:nvPicPr>
          <p:cNvPr id="9" name="Picture 8">
            <a:extLst>
              <a:ext uri="{FF2B5EF4-FFF2-40B4-BE49-F238E27FC236}">
                <a16:creationId xmlns:a16="http://schemas.microsoft.com/office/drawing/2014/main" id="{873591F9-DEBF-264A-B8C7-B8808EFA5AD1}"/>
              </a:ext>
            </a:extLst>
          </p:cNvPr>
          <p:cNvPicPr>
            <a:picLocks noChangeAspect="1"/>
          </p:cNvPicPr>
          <p:nvPr/>
        </p:nvPicPr>
        <p:blipFill>
          <a:blip r:embed="rId6"/>
          <a:stretch>
            <a:fillRect/>
          </a:stretch>
        </p:blipFill>
        <p:spPr>
          <a:xfrm>
            <a:off x="5217796" y="3032522"/>
            <a:ext cx="1685924" cy="1685924"/>
          </a:xfrm>
          <a:prstGeom prst="rect">
            <a:avLst/>
          </a:prstGeom>
        </p:spPr>
      </p:pic>
      <p:pic>
        <p:nvPicPr>
          <p:cNvPr id="10" name="Picture 9">
            <a:extLst>
              <a:ext uri="{FF2B5EF4-FFF2-40B4-BE49-F238E27FC236}">
                <a16:creationId xmlns:a16="http://schemas.microsoft.com/office/drawing/2014/main" id="{B20E0C1C-D828-364C-9DE4-61A8D2E0C77B}"/>
              </a:ext>
            </a:extLst>
          </p:cNvPr>
          <p:cNvPicPr>
            <a:picLocks noChangeAspect="1"/>
          </p:cNvPicPr>
          <p:nvPr/>
        </p:nvPicPr>
        <p:blipFill>
          <a:blip r:embed="rId7"/>
          <a:stretch>
            <a:fillRect/>
          </a:stretch>
        </p:blipFill>
        <p:spPr>
          <a:xfrm>
            <a:off x="1466185" y="3393518"/>
            <a:ext cx="1734403" cy="1162050"/>
          </a:xfrm>
          <a:prstGeom prst="rect">
            <a:avLst/>
          </a:prstGeom>
        </p:spPr>
      </p:pic>
    </p:spTree>
    <p:extLst>
      <p:ext uri="{BB962C8B-B14F-4D97-AF65-F5344CB8AC3E}">
        <p14:creationId xmlns:p14="http://schemas.microsoft.com/office/powerpoint/2010/main" val="14245289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4A03D-222C-0D49-84BC-AA4CB256F1F8}"/>
              </a:ext>
            </a:extLst>
          </p:cNvPr>
          <p:cNvSpPr>
            <a:spLocks noGrp="1"/>
          </p:cNvSpPr>
          <p:nvPr>
            <p:ph type="title"/>
          </p:nvPr>
        </p:nvSpPr>
        <p:spPr/>
        <p:txBody>
          <a:bodyPr/>
          <a:lstStyle/>
          <a:p>
            <a:r>
              <a:rPr lang="en-US" dirty="0"/>
              <a:t>Some Server Side Machine Learning Cloud Providers</a:t>
            </a:r>
          </a:p>
        </p:txBody>
      </p:sp>
      <p:pic>
        <p:nvPicPr>
          <p:cNvPr id="4" name="Picture 3">
            <a:extLst>
              <a:ext uri="{FF2B5EF4-FFF2-40B4-BE49-F238E27FC236}">
                <a16:creationId xmlns:a16="http://schemas.microsoft.com/office/drawing/2014/main" id="{39C29732-AF4F-7841-BD7F-65F3460AB948}"/>
              </a:ext>
            </a:extLst>
          </p:cNvPr>
          <p:cNvPicPr>
            <a:picLocks noChangeAspect="1"/>
          </p:cNvPicPr>
          <p:nvPr/>
        </p:nvPicPr>
        <p:blipFill>
          <a:blip r:embed="rId3"/>
          <a:stretch>
            <a:fillRect/>
          </a:stretch>
        </p:blipFill>
        <p:spPr>
          <a:xfrm>
            <a:off x="821055" y="1624965"/>
            <a:ext cx="1552575" cy="1447800"/>
          </a:xfrm>
          <a:prstGeom prst="rect">
            <a:avLst/>
          </a:prstGeom>
        </p:spPr>
      </p:pic>
      <p:pic>
        <p:nvPicPr>
          <p:cNvPr id="5" name="Picture 4">
            <a:extLst>
              <a:ext uri="{FF2B5EF4-FFF2-40B4-BE49-F238E27FC236}">
                <a16:creationId xmlns:a16="http://schemas.microsoft.com/office/drawing/2014/main" id="{AF9B4ADA-A0A8-FC4E-852E-72A73AC10D00}"/>
              </a:ext>
            </a:extLst>
          </p:cNvPr>
          <p:cNvPicPr>
            <a:picLocks noChangeAspect="1"/>
          </p:cNvPicPr>
          <p:nvPr/>
        </p:nvPicPr>
        <p:blipFill>
          <a:blip r:embed="rId4"/>
          <a:stretch>
            <a:fillRect/>
          </a:stretch>
        </p:blipFill>
        <p:spPr>
          <a:xfrm>
            <a:off x="3383280" y="1758315"/>
            <a:ext cx="2257425" cy="1181100"/>
          </a:xfrm>
          <a:prstGeom prst="rect">
            <a:avLst/>
          </a:prstGeom>
        </p:spPr>
      </p:pic>
      <p:pic>
        <p:nvPicPr>
          <p:cNvPr id="6" name="Picture 5">
            <a:extLst>
              <a:ext uri="{FF2B5EF4-FFF2-40B4-BE49-F238E27FC236}">
                <a16:creationId xmlns:a16="http://schemas.microsoft.com/office/drawing/2014/main" id="{104C71C7-1DFA-7F4F-B593-E1D821EFBFB3}"/>
              </a:ext>
            </a:extLst>
          </p:cNvPr>
          <p:cNvPicPr>
            <a:picLocks noChangeAspect="1"/>
          </p:cNvPicPr>
          <p:nvPr/>
        </p:nvPicPr>
        <p:blipFill>
          <a:blip r:embed="rId5"/>
          <a:stretch>
            <a:fillRect/>
          </a:stretch>
        </p:blipFill>
        <p:spPr>
          <a:xfrm>
            <a:off x="6479857" y="1700212"/>
            <a:ext cx="1372553" cy="1372553"/>
          </a:xfrm>
          <a:prstGeom prst="rect">
            <a:avLst/>
          </a:prstGeom>
        </p:spPr>
      </p:pic>
      <p:pic>
        <p:nvPicPr>
          <p:cNvPr id="8" name="Picture 7">
            <a:extLst>
              <a:ext uri="{FF2B5EF4-FFF2-40B4-BE49-F238E27FC236}">
                <a16:creationId xmlns:a16="http://schemas.microsoft.com/office/drawing/2014/main" id="{BB239456-54E0-B64F-B89F-38BB7668B4F0}"/>
              </a:ext>
            </a:extLst>
          </p:cNvPr>
          <p:cNvPicPr>
            <a:picLocks noChangeAspect="1"/>
          </p:cNvPicPr>
          <p:nvPr/>
        </p:nvPicPr>
        <p:blipFill>
          <a:blip r:embed="rId6"/>
          <a:stretch>
            <a:fillRect/>
          </a:stretch>
        </p:blipFill>
        <p:spPr>
          <a:xfrm>
            <a:off x="3784283" y="3399234"/>
            <a:ext cx="1455420" cy="1455420"/>
          </a:xfrm>
          <a:prstGeom prst="rect">
            <a:avLst/>
          </a:prstGeom>
        </p:spPr>
      </p:pic>
      <p:pic>
        <p:nvPicPr>
          <p:cNvPr id="9" name="Picture 8">
            <a:extLst>
              <a:ext uri="{FF2B5EF4-FFF2-40B4-BE49-F238E27FC236}">
                <a16:creationId xmlns:a16="http://schemas.microsoft.com/office/drawing/2014/main" id="{7075A747-FDAB-A845-B0D6-37D7284FB4FF}"/>
              </a:ext>
            </a:extLst>
          </p:cNvPr>
          <p:cNvPicPr>
            <a:picLocks noChangeAspect="1"/>
          </p:cNvPicPr>
          <p:nvPr/>
        </p:nvPicPr>
        <p:blipFill>
          <a:blip r:embed="rId7"/>
          <a:stretch>
            <a:fillRect/>
          </a:stretch>
        </p:blipFill>
        <p:spPr>
          <a:xfrm>
            <a:off x="6321049" y="3504962"/>
            <a:ext cx="1690170" cy="1243965"/>
          </a:xfrm>
          <a:prstGeom prst="rect">
            <a:avLst/>
          </a:prstGeom>
        </p:spPr>
      </p:pic>
      <p:pic>
        <p:nvPicPr>
          <p:cNvPr id="10" name="Picture 9">
            <a:extLst>
              <a:ext uri="{FF2B5EF4-FFF2-40B4-BE49-F238E27FC236}">
                <a16:creationId xmlns:a16="http://schemas.microsoft.com/office/drawing/2014/main" id="{FDFDEEBB-A2EE-6C46-8549-0165C610C2DF}"/>
              </a:ext>
            </a:extLst>
          </p:cNvPr>
          <p:cNvPicPr>
            <a:picLocks noChangeAspect="1"/>
          </p:cNvPicPr>
          <p:nvPr/>
        </p:nvPicPr>
        <p:blipFill>
          <a:blip r:embed="rId8"/>
          <a:stretch>
            <a:fillRect/>
          </a:stretch>
        </p:blipFill>
        <p:spPr>
          <a:xfrm>
            <a:off x="360045" y="3776701"/>
            <a:ext cx="2668902" cy="698144"/>
          </a:xfrm>
          <a:prstGeom prst="rect">
            <a:avLst/>
          </a:prstGeom>
        </p:spPr>
      </p:pic>
    </p:spTree>
    <p:extLst>
      <p:ext uri="{BB962C8B-B14F-4D97-AF65-F5344CB8AC3E}">
        <p14:creationId xmlns:p14="http://schemas.microsoft.com/office/powerpoint/2010/main" val="1942003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Machine Learning</a:t>
            </a:r>
          </a:p>
        </p:txBody>
      </p:sp>
      <p:sp>
        <p:nvSpPr>
          <p:cNvPr id="5" name="TextBox 4"/>
          <p:cNvSpPr txBox="1"/>
          <p:nvPr/>
        </p:nvSpPr>
        <p:spPr>
          <a:xfrm>
            <a:off x="4794177" y="2021275"/>
            <a:ext cx="3499342" cy="461665"/>
          </a:xfrm>
          <a:prstGeom prst="rect">
            <a:avLst/>
          </a:prstGeom>
          <a:noFill/>
        </p:spPr>
        <p:txBody>
          <a:bodyPr wrap="square" rtlCol="0">
            <a:spAutoFit/>
          </a:bodyPr>
          <a:lstStyle/>
          <a:p>
            <a:r>
              <a:rPr lang="en-US"/>
              <a:t>Provides unified environment</a:t>
            </a:r>
            <a:endParaRPr lang="en-US" sz="2400"/>
          </a:p>
        </p:txBody>
      </p:sp>
      <p:sp>
        <p:nvSpPr>
          <p:cNvPr id="6" name="TextBox 5"/>
          <p:cNvSpPr txBox="1"/>
          <p:nvPr/>
        </p:nvSpPr>
        <p:spPr>
          <a:xfrm>
            <a:off x="4794177" y="3365993"/>
            <a:ext cx="3813105" cy="830997"/>
          </a:xfrm>
          <a:prstGeom prst="rect">
            <a:avLst/>
          </a:prstGeom>
          <a:noFill/>
        </p:spPr>
        <p:txBody>
          <a:bodyPr wrap="square" rtlCol="0">
            <a:spAutoFit/>
          </a:bodyPr>
          <a:lstStyle/>
          <a:p>
            <a:r>
              <a:rPr lang="en-US"/>
              <a:t>Contains industry recognized algorithms</a:t>
            </a:r>
            <a:endParaRPr lang="en-US" sz="3000"/>
          </a:p>
        </p:txBody>
      </p:sp>
      <p:sp>
        <p:nvSpPr>
          <p:cNvPr id="8" name="TextBox 7"/>
          <p:cNvSpPr txBox="1"/>
          <p:nvPr/>
        </p:nvSpPr>
        <p:spPr>
          <a:xfrm>
            <a:off x="4795018" y="2693635"/>
            <a:ext cx="2493689" cy="461665"/>
          </a:xfrm>
          <a:prstGeom prst="rect">
            <a:avLst/>
          </a:prstGeom>
          <a:noFill/>
        </p:spPr>
        <p:txBody>
          <a:bodyPr wrap="square" rtlCol="0">
            <a:spAutoFit/>
          </a:bodyPr>
          <a:lstStyle/>
          <a:p>
            <a:r>
              <a:rPr lang="en-US" dirty="0"/>
              <a:t>ML Studio as Visual UI</a:t>
            </a:r>
            <a:endParaRPr lang="en-US" sz="2400" dirty="0"/>
          </a:p>
        </p:txBody>
      </p:sp>
      <p:sp>
        <p:nvSpPr>
          <p:cNvPr id="9" name="TextBox 8"/>
          <p:cNvSpPr txBox="1"/>
          <p:nvPr/>
        </p:nvSpPr>
        <p:spPr>
          <a:xfrm>
            <a:off x="4794177" y="1071917"/>
            <a:ext cx="4065504" cy="738664"/>
          </a:xfrm>
          <a:prstGeom prst="rect">
            <a:avLst/>
          </a:prstGeom>
          <a:noFill/>
        </p:spPr>
        <p:txBody>
          <a:bodyPr wrap="square" rtlCol="0">
            <a:spAutoFit/>
          </a:bodyPr>
          <a:lstStyle/>
          <a:p>
            <a:r>
              <a:rPr lang="en-US"/>
              <a:t>Goal: Create code that can take educated guesses</a:t>
            </a:r>
            <a:endParaRPr lang="en-US" sz="2400"/>
          </a:p>
        </p:txBody>
      </p:sp>
      <p:graphicFrame>
        <p:nvGraphicFramePr>
          <p:cNvPr id="2" name="Object 1"/>
          <p:cNvGraphicFramePr>
            <a:graphicFrameLocks noChangeAspect="1"/>
          </p:cNvGraphicFramePr>
          <p:nvPr>
            <p:extLst/>
          </p:nvPr>
        </p:nvGraphicFramePr>
        <p:xfrm>
          <a:off x="355992" y="1063234"/>
          <a:ext cx="3993833" cy="3281708"/>
        </p:xfrm>
        <a:graphic>
          <a:graphicData uri="http://schemas.openxmlformats.org/presentationml/2006/ole">
            <mc:AlternateContent xmlns:mc="http://schemas.openxmlformats.org/markup-compatibility/2006">
              <mc:Choice xmlns:v="urn:schemas-microsoft-com:vml" Requires="v">
                <p:oleObj spid="_x0000_s1029" name="Image" r:id="rId4" imgW="7479360" imgH="6145920" progId="Photoshop.Image.13">
                  <p:embed/>
                </p:oleObj>
              </mc:Choice>
              <mc:Fallback>
                <p:oleObj name="Image" r:id="rId4" imgW="7479360" imgH="6145920" progId="Photoshop.Image.13">
                  <p:embed/>
                  <p:pic>
                    <p:nvPicPr>
                      <p:cNvPr id="2" name="Object 1"/>
                      <p:cNvPicPr/>
                      <p:nvPr/>
                    </p:nvPicPr>
                    <p:blipFill>
                      <a:blip r:embed="rId5"/>
                      <a:stretch>
                        <a:fillRect/>
                      </a:stretch>
                    </p:blipFill>
                    <p:spPr>
                      <a:xfrm>
                        <a:off x="355992" y="1063234"/>
                        <a:ext cx="3993833" cy="3281708"/>
                      </a:xfrm>
                      <a:prstGeom prst="rect">
                        <a:avLst/>
                      </a:prstGeom>
                    </p:spPr>
                  </p:pic>
                </p:oleObj>
              </mc:Fallback>
            </mc:AlternateContent>
          </a:graphicData>
        </a:graphic>
      </p:graphicFrame>
    </p:spTree>
    <p:extLst>
      <p:ext uri="{BB962C8B-B14F-4D97-AF65-F5344CB8AC3E}">
        <p14:creationId xmlns:p14="http://schemas.microsoft.com/office/powerpoint/2010/main" val="30875969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17387"/>
            <a:ext cx="8229600" cy="857250"/>
          </a:xfrm>
        </p:spPr>
        <p:txBody>
          <a:bodyPr/>
          <a:lstStyle/>
          <a:p>
            <a:r>
              <a:rPr lang="en-US" dirty="0"/>
              <a:t>Azure Bot Services</a:t>
            </a:r>
          </a:p>
        </p:txBody>
      </p:sp>
      <p:pic>
        <p:nvPicPr>
          <p:cNvPr id="5" name="Picture 4"/>
          <p:cNvPicPr>
            <a:picLocks noChangeAspect="1"/>
          </p:cNvPicPr>
          <p:nvPr/>
        </p:nvPicPr>
        <p:blipFill>
          <a:blip r:embed="rId4"/>
          <a:stretch>
            <a:fillRect/>
          </a:stretch>
        </p:blipFill>
        <p:spPr>
          <a:xfrm>
            <a:off x="1886658" y="1912553"/>
            <a:ext cx="2233684" cy="563055"/>
          </a:xfrm>
          <a:prstGeom prst="rect">
            <a:avLst/>
          </a:prstGeom>
        </p:spPr>
      </p:pic>
      <p:sp>
        <p:nvSpPr>
          <p:cNvPr id="6" name="TextBox 5"/>
          <p:cNvSpPr txBox="1"/>
          <p:nvPr/>
        </p:nvSpPr>
        <p:spPr>
          <a:xfrm>
            <a:off x="391818" y="2066239"/>
            <a:ext cx="1479892" cy="461665"/>
          </a:xfrm>
          <a:prstGeom prst="rect">
            <a:avLst/>
          </a:prstGeom>
          <a:noFill/>
        </p:spPr>
        <p:txBody>
          <a:bodyPr wrap="none" rtlCol="0">
            <a:spAutoFit/>
          </a:bodyPr>
          <a:lstStyle/>
          <a:p>
            <a:r>
              <a:rPr lang="en-US"/>
              <a:t>Responds to</a:t>
            </a:r>
            <a:endParaRPr lang="en-US" sz="2400"/>
          </a:p>
        </p:txBody>
      </p:sp>
      <p:sp>
        <p:nvSpPr>
          <p:cNvPr id="7" name="TextBox 6"/>
          <p:cNvSpPr txBox="1"/>
          <p:nvPr/>
        </p:nvSpPr>
        <p:spPr>
          <a:xfrm>
            <a:off x="391819" y="997515"/>
            <a:ext cx="3057756" cy="830997"/>
          </a:xfrm>
          <a:prstGeom prst="rect">
            <a:avLst/>
          </a:prstGeom>
          <a:noFill/>
        </p:spPr>
        <p:txBody>
          <a:bodyPr wrap="square" rtlCol="0">
            <a:spAutoFit/>
          </a:bodyPr>
          <a:lstStyle/>
          <a:p>
            <a:r>
              <a:rPr lang="en-US" dirty="0"/>
              <a:t>Build, connect, deploy, and manage intelligent bots</a:t>
            </a:r>
            <a:endParaRPr lang="en-US" sz="3000" dirty="0"/>
          </a:p>
        </p:txBody>
      </p:sp>
      <p:sp>
        <p:nvSpPr>
          <p:cNvPr id="8" name="TextBox 7"/>
          <p:cNvSpPr txBox="1"/>
          <p:nvPr/>
        </p:nvSpPr>
        <p:spPr>
          <a:xfrm>
            <a:off x="391818" y="3003081"/>
            <a:ext cx="3518977" cy="461665"/>
          </a:xfrm>
          <a:prstGeom prst="rect">
            <a:avLst/>
          </a:prstGeom>
          <a:noFill/>
        </p:spPr>
        <p:txBody>
          <a:bodyPr wrap="none" rtlCol="0">
            <a:spAutoFit/>
          </a:bodyPr>
          <a:lstStyle/>
          <a:p>
            <a:r>
              <a:rPr lang="en-US"/>
              <a:t>Bots are gateways to AI services</a:t>
            </a:r>
            <a:endParaRPr lang="en-US" sz="2400"/>
          </a:p>
        </p:txBody>
      </p:sp>
      <p:graphicFrame>
        <p:nvGraphicFramePr>
          <p:cNvPr id="9" name="Object 8"/>
          <p:cNvGraphicFramePr>
            <a:graphicFrameLocks noChangeAspect="1"/>
          </p:cNvGraphicFramePr>
          <p:nvPr>
            <p:extLst/>
          </p:nvPr>
        </p:nvGraphicFramePr>
        <p:xfrm>
          <a:off x="4247621" y="802069"/>
          <a:ext cx="4611219" cy="3029645"/>
        </p:xfrm>
        <a:graphic>
          <a:graphicData uri="http://schemas.openxmlformats.org/presentationml/2006/ole">
            <mc:AlternateContent xmlns:mc="http://schemas.openxmlformats.org/markup-compatibility/2006">
              <mc:Choice xmlns:v="urn:schemas-microsoft-com:vml" Requires="v">
                <p:oleObj spid="_x0000_s2053" name="Image" r:id="rId5" imgW="8558640" imgH="3466440" progId="Photoshop.Image.13">
                  <p:embed/>
                </p:oleObj>
              </mc:Choice>
              <mc:Fallback>
                <p:oleObj name="Image" r:id="rId5" imgW="8558640" imgH="3466440" progId="Photoshop.Image.13">
                  <p:embed/>
                  <p:pic>
                    <p:nvPicPr>
                      <p:cNvPr id="9" name="Object 8"/>
                      <p:cNvPicPr/>
                      <p:nvPr/>
                    </p:nvPicPr>
                    <p:blipFill>
                      <a:blip r:embed="rId6"/>
                      <a:stretch>
                        <a:fillRect/>
                      </a:stretch>
                    </p:blipFill>
                    <p:spPr>
                      <a:xfrm>
                        <a:off x="4247621" y="802069"/>
                        <a:ext cx="4611219" cy="3029645"/>
                      </a:xfrm>
                      <a:prstGeom prst="rect">
                        <a:avLst/>
                      </a:prstGeom>
                    </p:spPr>
                  </p:pic>
                </p:oleObj>
              </mc:Fallback>
            </mc:AlternateContent>
          </a:graphicData>
        </a:graphic>
      </p:graphicFrame>
    </p:spTree>
    <p:extLst>
      <p:ext uri="{BB962C8B-B14F-4D97-AF65-F5344CB8AC3E}">
        <p14:creationId xmlns:p14="http://schemas.microsoft.com/office/powerpoint/2010/main" val="126137273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a:t>Examples</a:t>
            </a:r>
            <a:endParaRPr lang="en-US" dirty="0">
              <a:solidFill>
                <a:schemeClr val="tx1"/>
              </a:solidFill>
            </a:endParaRPr>
          </a:p>
        </p:txBody>
      </p:sp>
      <p:sp>
        <p:nvSpPr>
          <p:cNvPr id="3" name="Content Placeholder 2"/>
          <p:cNvSpPr>
            <a:spLocks noGrp="1"/>
          </p:cNvSpPr>
          <p:nvPr>
            <p:ph idx="1"/>
          </p:nvPr>
        </p:nvSpPr>
        <p:spPr>
          <a:xfrm>
            <a:off x="457200" y="1131590"/>
            <a:ext cx="8229600" cy="857250"/>
          </a:xfrm>
        </p:spPr>
        <p:txBody>
          <a:bodyPr>
            <a:normAutofit/>
          </a:bodyPr>
          <a:lstStyle/>
          <a:p>
            <a:pPr marL="0" indent="0">
              <a:buNone/>
            </a:pPr>
            <a:r>
              <a:rPr lang="en-US" sz="2000" dirty="0"/>
              <a:t>https://</a:t>
            </a:r>
            <a:r>
              <a:rPr lang="en-US" sz="2000" dirty="0" err="1"/>
              <a:t>github.com</a:t>
            </a:r>
            <a:r>
              <a:rPr lang="en-US" sz="2000" dirty="0"/>
              <a:t>/Bowman74/</a:t>
            </a:r>
            <a:r>
              <a:rPr lang="en-US" sz="2000" dirty="0" err="1"/>
              <a:t>VSLiveMLClientAndServerModels</a:t>
            </a:r>
            <a:endParaRPr lang="en-US"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Microsoft Cognitive Toolkit</a:t>
            </a:r>
          </a:p>
        </p:txBody>
      </p:sp>
      <p:pic>
        <p:nvPicPr>
          <p:cNvPr id="12" name="Picture 11"/>
          <p:cNvPicPr>
            <a:picLocks noChangeAspect="1"/>
          </p:cNvPicPr>
          <p:nvPr/>
        </p:nvPicPr>
        <p:blipFill>
          <a:blip r:embed="rId3"/>
          <a:stretch>
            <a:fillRect/>
          </a:stretch>
        </p:blipFill>
        <p:spPr>
          <a:xfrm>
            <a:off x="288688" y="1151708"/>
            <a:ext cx="4669358" cy="3042213"/>
          </a:xfrm>
          <a:prstGeom prst="rect">
            <a:avLst/>
          </a:prstGeom>
        </p:spPr>
      </p:pic>
      <p:sp>
        <p:nvSpPr>
          <p:cNvPr id="10" name="Rectangle 9">
            <a:extLst>
              <a:ext uri="{FF2B5EF4-FFF2-40B4-BE49-F238E27FC236}">
                <a16:creationId xmlns:a16="http://schemas.microsoft.com/office/drawing/2014/main" id="{F89F623B-13A3-364F-8286-397297428D8C}"/>
              </a:ext>
            </a:extLst>
          </p:cNvPr>
          <p:cNvSpPr/>
          <p:nvPr/>
        </p:nvSpPr>
        <p:spPr>
          <a:xfrm>
            <a:off x="5193596" y="1141440"/>
            <a:ext cx="3672408"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Open source deep learning toolkit</a:t>
            </a:r>
          </a:p>
        </p:txBody>
      </p:sp>
      <p:sp>
        <p:nvSpPr>
          <p:cNvPr id="11" name="Rectangle 10">
            <a:extLst>
              <a:ext uri="{FF2B5EF4-FFF2-40B4-BE49-F238E27FC236}">
                <a16:creationId xmlns:a16="http://schemas.microsoft.com/office/drawing/2014/main" id="{15D14D0D-B884-2A4C-A0BB-BBD22343B09F}"/>
              </a:ext>
            </a:extLst>
          </p:cNvPr>
          <p:cNvSpPr/>
          <p:nvPr/>
        </p:nvSpPr>
        <p:spPr>
          <a:xfrm>
            <a:off x="5193596" y="1717856"/>
            <a:ext cx="3672408"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Easily Ex press Your Own Networks</a:t>
            </a:r>
            <a:endParaRPr lang="en-US" sz="2400" dirty="0"/>
          </a:p>
        </p:txBody>
      </p:sp>
      <p:sp>
        <p:nvSpPr>
          <p:cNvPr id="13" name="Rectangle 12">
            <a:extLst>
              <a:ext uri="{FF2B5EF4-FFF2-40B4-BE49-F238E27FC236}">
                <a16:creationId xmlns:a16="http://schemas.microsoft.com/office/drawing/2014/main" id="{90675A42-A045-8946-99DD-53864E59D94A}"/>
              </a:ext>
            </a:extLst>
          </p:cNvPr>
          <p:cNvSpPr/>
          <p:nvPr/>
        </p:nvSpPr>
        <p:spPr>
          <a:xfrm>
            <a:off x="5215619" y="2294272"/>
            <a:ext cx="3672408"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Production-ready models</a:t>
            </a:r>
          </a:p>
        </p:txBody>
      </p:sp>
      <p:sp>
        <p:nvSpPr>
          <p:cNvPr id="14" name="Rectangle 13">
            <a:extLst>
              <a:ext uri="{FF2B5EF4-FFF2-40B4-BE49-F238E27FC236}">
                <a16:creationId xmlns:a16="http://schemas.microsoft.com/office/drawing/2014/main" id="{69DBE881-BC42-3B4D-B4D8-C3D3D9ECE7CD}"/>
              </a:ext>
            </a:extLst>
          </p:cNvPr>
          <p:cNvSpPr/>
          <p:nvPr/>
        </p:nvSpPr>
        <p:spPr>
          <a:xfrm>
            <a:off x="5215619" y="2870688"/>
            <a:ext cx="3672408"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Fast, Scalable</a:t>
            </a:r>
          </a:p>
        </p:txBody>
      </p:sp>
      <p:sp>
        <p:nvSpPr>
          <p:cNvPr id="15" name="Rectangle 14">
            <a:extLst>
              <a:ext uri="{FF2B5EF4-FFF2-40B4-BE49-F238E27FC236}">
                <a16:creationId xmlns:a16="http://schemas.microsoft.com/office/drawing/2014/main" id="{24BF2246-09FC-F24F-B608-F89891AF637A}"/>
              </a:ext>
            </a:extLst>
          </p:cNvPr>
          <p:cNvSpPr/>
          <p:nvPr/>
        </p:nvSpPr>
        <p:spPr>
          <a:xfrm>
            <a:off x="5224407" y="3450079"/>
            <a:ext cx="3672408"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Rich API Support</a:t>
            </a:r>
            <a:endParaRPr lang="en-US" sz="2400" dirty="0"/>
          </a:p>
        </p:txBody>
      </p:sp>
    </p:spTree>
    <p:extLst>
      <p:ext uri="{BB962C8B-B14F-4D97-AF65-F5344CB8AC3E}">
        <p14:creationId xmlns:p14="http://schemas.microsoft.com/office/powerpoint/2010/main" val="239038327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65E00-CBAB-9A4A-B7C0-1DEA7DB6E096}"/>
              </a:ext>
            </a:extLst>
          </p:cNvPr>
          <p:cNvSpPr>
            <a:spLocks noGrp="1"/>
          </p:cNvSpPr>
          <p:nvPr>
            <p:ph type="title"/>
          </p:nvPr>
        </p:nvSpPr>
        <p:spPr>
          <a:xfrm>
            <a:off x="628650" y="273844"/>
            <a:ext cx="6820853" cy="994172"/>
          </a:xfrm>
        </p:spPr>
        <p:txBody>
          <a:bodyPr/>
          <a:lstStyle/>
          <a:p>
            <a:endParaRPr lang="en-US" dirty="0"/>
          </a:p>
        </p:txBody>
      </p:sp>
      <p:sp>
        <p:nvSpPr>
          <p:cNvPr id="3" name="Content Placeholder 2">
            <a:extLst>
              <a:ext uri="{FF2B5EF4-FFF2-40B4-BE49-F238E27FC236}">
                <a16:creationId xmlns:a16="http://schemas.microsoft.com/office/drawing/2014/main" id="{A0779D23-4552-2F4A-91C8-2DA875053F2A}"/>
              </a:ext>
            </a:extLst>
          </p:cNvPr>
          <p:cNvSpPr>
            <a:spLocks noGrp="1"/>
          </p:cNvSpPr>
          <p:nvPr>
            <p:ph idx="1"/>
          </p:nvPr>
        </p:nvSpPr>
        <p:spPr/>
        <p:txBody>
          <a:bodyPr/>
          <a:lstStyle/>
          <a:p>
            <a:r>
              <a:rPr lang="en-US" dirty="0"/>
              <a:t>Demo -  Cognitive Toolkit</a:t>
            </a:r>
          </a:p>
        </p:txBody>
      </p:sp>
      <p:pic>
        <p:nvPicPr>
          <p:cNvPr id="5" name="Picture 4">
            <a:extLst>
              <a:ext uri="{FF2B5EF4-FFF2-40B4-BE49-F238E27FC236}">
                <a16:creationId xmlns:a16="http://schemas.microsoft.com/office/drawing/2014/main" id="{D8CAABBB-2A5E-E143-AAEC-E705EDF7DD14}"/>
              </a:ext>
            </a:extLst>
          </p:cNvPr>
          <p:cNvPicPr>
            <a:picLocks noChangeAspect="1"/>
          </p:cNvPicPr>
          <p:nvPr/>
        </p:nvPicPr>
        <p:blipFill>
          <a:blip r:embed="rId2"/>
          <a:stretch>
            <a:fillRect/>
          </a:stretch>
        </p:blipFill>
        <p:spPr>
          <a:xfrm>
            <a:off x="6320790" y="1544003"/>
            <a:ext cx="2257425" cy="1181100"/>
          </a:xfrm>
          <a:prstGeom prst="rect">
            <a:avLst/>
          </a:prstGeom>
        </p:spPr>
      </p:pic>
    </p:spTree>
    <p:extLst>
      <p:ext uri="{BB962C8B-B14F-4D97-AF65-F5344CB8AC3E}">
        <p14:creationId xmlns:p14="http://schemas.microsoft.com/office/powerpoint/2010/main" val="2672221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8439" y="205979"/>
            <a:ext cx="8448361" cy="857250"/>
          </a:xfrm>
        </p:spPr>
        <p:txBody>
          <a:bodyPr/>
          <a:lstStyle/>
          <a:p>
            <a:r>
              <a:rPr lang="en-US" dirty="0"/>
              <a:t>TensorFlow</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439" y="1098883"/>
            <a:ext cx="4920806" cy="3129632"/>
          </a:xfrm>
          <a:prstGeom prst="rect">
            <a:avLst/>
          </a:prstGeom>
        </p:spPr>
      </p:pic>
      <p:sp>
        <p:nvSpPr>
          <p:cNvPr id="11" name="Rectangle 10">
            <a:extLst>
              <a:ext uri="{FF2B5EF4-FFF2-40B4-BE49-F238E27FC236}">
                <a16:creationId xmlns:a16="http://schemas.microsoft.com/office/drawing/2014/main" id="{62377401-B4AD-5D48-A8ED-AD689F0DDB5E}"/>
              </a:ext>
            </a:extLst>
          </p:cNvPr>
          <p:cNvSpPr/>
          <p:nvPr/>
        </p:nvSpPr>
        <p:spPr>
          <a:xfrm>
            <a:off x="5303115" y="1121881"/>
            <a:ext cx="3672408" cy="716741"/>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Used for high performance numerical computation</a:t>
            </a:r>
          </a:p>
        </p:txBody>
      </p:sp>
      <p:sp>
        <p:nvSpPr>
          <p:cNvPr id="12" name="Rectangle 11">
            <a:extLst>
              <a:ext uri="{FF2B5EF4-FFF2-40B4-BE49-F238E27FC236}">
                <a16:creationId xmlns:a16="http://schemas.microsoft.com/office/drawing/2014/main" id="{35FE62D5-9CFA-EE4F-B844-AACD484C688C}"/>
              </a:ext>
            </a:extLst>
          </p:cNvPr>
          <p:cNvSpPr/>
          <p:nvPr/>
        </p:nvSpPr>
        <p:spPr>
          <a:xfrm>
            <a:off x="5303115" y="1929596"/>
            <a:ext cx="3672408" cy="43048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en-US" dirty="0"/>
              <a:t>Open Source software library</a:t>
            </a:r>
            <a:endParaRPr lang="en-US" sz="3000" dirty="0"/>
          </a:p>
        </p:txBody>
      </p:sp>
      <p:sp>
        <p:nvSpPr>
          <p:cNvPr id="14" name="Rectangle 13">
            <a:extLst>
              <a:ext uri="{FF2B5EF4-FFF2-40B4-BE49-F238E27FC236}">
                <a16:creationId xmlns:a16="http://schemas.microsoft.com/office/drawing/2014/main" id="{B153B319-11FF-8749-807E-8DFEFFFF6F69}"/>
              </a:ext>
            </a:extLst>
          </p:cNvPr>
          <p:cNvSpPr/>
          <p:nvPr/>
        </p:nvSpPr>
        <p:spPr>
          <a:xfrm>
            <a:off x="5303115" y="2448455"/>
            <a:ext cx="3672408" cy="43048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Useful for Deep Learning</a:t>
            </a:r>
            <a:endParaRPr lang="en-US" sz="3600" dirty="0"/>
          </a:p>
        </p:txBody>
      </p:sp>
      <p:sp>
        <p:nvSpPr>
          <p:cNvPr id="15" name="Rectangle 14">
            <a:extLst>
              <a:ext uri="{FF2B5EF4-FFF2-40B4-BE49-F238E27FC236}">
                <a16:creationId xmlns:a16="http://schemas.microsoft.com/office/drawing/2014/main" id="{27F33B86-6BEE-CD4B-BA1F-291A77412DF4}"/>
              </a:ext>
            </a:extLst>
          </p:cNvPr>
          <p:cNvSpPr/>
          <p:nvPr/>
        </p:nvSpPr>
        <p:spPr>
          <a:xfrm>
            <a:off x="5303115" y="3010361"/>
            <a:ext cx="3672408" cy="43048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Tensorboard</a:t>
            </a:r>
            <a:endParaRPr lang="en-US" sz="3600" dirty="0"/>
          </a:p>
        </p:txBody>
      </p:sp>
    </p:spTree>
    <p:extLst>
      <p:ext uri="{BB962C8B-B14F-4D97-AF65-F5344CB8AC3E}">
        <p14:creationId xmlns:p14="http://schemas.microsoft.com/office/powerpoint/2010/main" val="404896541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6DBAB-AF2B-0743-B087-C73BAF74BD3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A8DDBED5-F6F7-5341-B59D-3AF4E12ABA42}"/>
              </a:ext>
            </a:extLst>
          </p:cNvPr>
          <p:cNvSpPr>
            <a:spLocks noGrp="1"/>
          </p:cNvSpPr>
          <p:nvPr>
            <p:ph idx="1"/>
          </p:nvPr>
        </p:nvSpPr>
        <p:spPr>
          <a:xfrm>
            <a:off x="628650" y="1369219"/>
            <a:ext cx="5629275" cy="3263504"/>
          </a:xfrm>
        </p:spPr>
        <p:txBody>
          <a:bodyPr/>
          <a:lstStyle/>
          <a:p>
            <a:r>
              <a:rPr lang="en-US" dirty="0"/>
              <a:t>Demo – </a:t>
            </a:r>
            <a:r>
              <a:rPr lang="en-US" dirty="0" err="1"/>
              <a:t>Tensorflow</a:t>
            </a:r>
            <a:r>
              <a:rPr lang="en-US" dirty="0"/>
              <a:t> on Google Cloud Machine Learning Engine</a:t>
            </a:r>
          </a:p>
        </p:txBody>
      </p:sp>
      <p:pic>
        <p:nvPicPr>
          <p:cNvPr id="4" name="Picture 3">
            <a:extLst>
              <a:ext uri="{FF2B5EF4-FFF2-40B4-BE49-F238E27FC236}">
                <a16:creationId xmlns:a16="http://schemas.microsoft.com/office/drawing/2014/main" id="{BB4C4C49-CE96-FA44-8D0C-89DDA63A5FF8}"/>
              </a:ext>
            </a:extLst>
          </p:cNvPr>
          <p:cNvPicPr>
            <a:picLocks noChangeAspect="1"/>
          </p:cNvPicPr>
          <p:nvPr/>
        </p:nvPicPr>
        <p:blipFill>
          <a:blip r:embed="rId2"/>
          <a:stretch>
            <a:fillRect/>
          </a:stretch>
        </p:blipFill>
        <p:spPr>
          <a:xfrm>
            <a:off x="6990398" y="1369219"/>
            <a:ext cx="1455420" cy="1455420"/>
          </a:xfrm>
          <a:prstGeom prst="rect">
            <a:avLst/>
          </a:prstGeom>
        </p:spPr>
      </p:pic>
    </p:spTree>
    <p:extLst>
      <p:ext uri="{BB962C8B-B14F-4D97-AF65-F5344CB8AC3E}">
        <p14:creationId xmlns:p14="http://schemas.microsoft.com/office/powerpoint/2010/main" val="235636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1BDA2-4949-3B40-929A-01BB65D6DACC}"/>
              </a:ext>
            </a:extLst>
          </p:cNvPr>
          <p:cNvSpPr>
            <a:spLocks noGrp="1"/>
          </p:cNvSpPr>
          <p:nvPr>
            <p:ph type="title"/>
          </p:nvPr>
        </p:nvSpPr>
        <p:spPr>
          <a:xfrm>
            <a:off x="457200" y="279324"/>
            <a:ext cx="8229600" cy="857250"/>
          </a:xfrm>
        </p:spPr>
        <p:txBody>
          <a:bodyPr/>
          <a:lstStyle/>
          <a:p>
            <a:r>
              <a:rPr lang="en-US" sz="3600" dirty="0"/>
              <a:t>Some Client Side Machine Learning Options</a:t>
            </a:r>
          </a:p>
        </p:txBody>
      </p:sp>
      <p:pic>
        <p:nvPicPr>
          <p:cNvPr id="4" name="Picture 3">
            <a:extLst>
              <a:ext uri="{FF2B5EF4-FFF2-40B4-BE49-F238E27FC236}">
                <a16:creationId xmlns:a16="http://schemas.microsoft.com/office/drawing/2014/main" id="{1C2C27AF-BD1E-4541-AFBD-A5B581D30010}"/>
              </a:ext>
            </a:extLst>
          </p:cNvPr>
          <p:cNvPicPr>
            <a:picLocks noChangeAspect="1"/>
          </p:cNvPicPr>
          <p:nvPr/>
        </p:nvPicPr>
        <p:blipFill>
          <a:blip r:embed="rId3"/>
          <a:stretch>
            <a:fillRect/>
          </a:stretch>
        </p:blipFill>
        <p:spPr>
          <a:xfrm>
            <a:off x="839152" y="1610916"/>
            <a:ext cx="3907571" cy="600789"/>
          </a:xfrm>
          <a:prstGeom prst="rect">
            <a:avLst/>
          </a:prstGeom>
        </p:spPr>
      </p:pic>
      <p:pic>
        <p:nvPicPr>
          <p:cNvPr id="5" name="Picture 4">
            <a:extLst>
              <a:ext uri="{FF2B5EF4-FFF2-40B4-BE49-F238E27FC236}">
                <a16:creationId xmlns:a16="http://schemas.microsoft.com/office/drawing/2014/main" id="{1EFDB156-2085-E64F-8AC5-DC52F7F38B8C}"/>
              </a:ext>
            </a:extLst>
          </p:cNvPr>
          <p:cNvPicPr>
            <a:picLocks noChangeAspect="1"/>
          </p:cNvPicPr>
          <p:nvPr/>
        </p:nvPicPr>
        <p:blipFill>
          <a:blip r:embed="rId4"/>
          <a:stretch>
            <a:fillRect/>
          </a:stretch>
        </p:blipFill>
        <p:spPr>
          <a:xfrm>
            <a:off x="3352800" y="1955917"/>
            <a:ext cx="2438400" cy="2438400"/>
          </a:xfrm>
          <a:prstGeom prst="rect">
            <a:avLst/>
          </a:prstGeom>
        </p:spPr>
      </p:pic>
      <p:pic>
        <p:nvPicPr>
          <p:cNvPr id="6" name="Picture 5">
            <a:extLst>
              <a:ext uri="{FF2B5EF4-FFF2-40B4-BE49-F238E27FC236}">
                <a16:creationId xmlns:a16="http://schemas.microsoft.com/office/drawing/2014/main" id="{13C80AE5-92FD-E447-8795-5271A13B6625}"/>
              </a:ext>
            </a:extLst>
          </p:cNvPr>
          <p:cNvPicPr>
            <a:picLocks noChangeAspect="1"/>
          </p:cNvPicPr>
          <p:nvPr/>
        </p:nvPicPr>
        <p:blipFill>
          <a:blip r:embed="rId5"/>
          <a:stretch>
            <a:fillRect/>
          </a:stretch>
        </p:blipFill>
        <p:spPr>
          <a:xfrm>
            <a:off x="6300192" y="2712326"/>
            <a:ext cx="1685924" cy="1685924"/>
          </a:xfrm>
          <a:prstGeom prst="rect">
            <a:avLst/>
          </a:prstGeom>
        </p:spPr>
      </p:pic>
    </p:spTree>
    <p:extLst>
      <p:ext uri="{BB962C8B-B14F-4D97-AF65-F5344CB8AC3E}">
        <p14:creationId xmlns:p14="http://schemas.microsoft.com/office/powerpoint/2010/main" val="27024365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8211F1B-417A-0D46-B5E9-8B839EAA304F}"/>
              </a:ext>
            </a:extLst>
          </p:cNvPr>
          <p:cNvSpPr/>
          <p:nvPr/>
        </p:nvSpPr>
        <p:spPr>
          <a:xfrm>
            <a:off x="4937408" y="1707654"/>
            <a:ext cx="3154231" cy="26814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573CAC-EDCD-5C45-8F5A-4D85A8E33C54}"/>
              </a:ext>
            </a:extLst>
          </p:cNvPr>
          <p:cNvSpPr>
            <a:spLocks noGrp="1"/>
          </p:cNvSpPr>
          <p:nvPr>
            <p:ph type="title"/>
          </p:nvPr>
        </p:nvSpPr>
        <p:spPr/>
        <p:txBody>
          <a:bodyPr/>
          <a:lstStyle/>
          <a:p>
            <a:r>
              <a:rPr lang="en-US" dirty="0"/>
              <a:t>Client Side ML Flow</a:t>
            </a:r>
          </a:p>
        </p:txBody>
      </p:sp>
      <p:cxnSp>
        <p:nvCxnSpPr>
          <p:cNvPr id="5" name="Straight Connector 4">
            <a:extLst>
              <a:ext uri="{FF2B5EF4-FFF2-40B4-BE49-F238E27FC236}">
                <a16:creationId xmlns:a16="http://schemas.microsoft.com/office/drawing/2014/main" id="{53D4159B-7893-0949-BD56-4810838AB7C9}"/>
              </a:ext>
            </a:extLst>
          </p:cNvPr>
          <p:cNvCxnSpPr>
            <a:cxnSpLocks/>
          </p:cNvCxnSpPr>
          <p:nvPr/>
        </p:nvCxnSpPr>
        <p:spPr>
          <a:xfrm>
            <a:off x="4371975" y="1268016"/>
            <a:ext cx="60008" cy="3378279"/>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12">
            <a:extLst>
              <a:ext uri="{FF2B5EF4-FFF2-40B4-BE49-F238E27FC236}">
                <a16:creationId xmlns:a16="http://schemas.microsoft.com/office/drawing/2014/main" id="{BC3151D0-4D09-0D4A-BD2D-DF7B2B8D5CC3}"/>
              </a:ext>
            </a:extLst>
          </p:cNvPr>
          <p:cNvPicPr>
            <a:picLocks noChangeAspect="1"/>
          </p:cNvPicPr>
          <p:nvPr/>
        </p:nvPicPr>
        <p:blipFill>
          <a:blip r:embed="rId2"/>
          <a:stretch>
            <a:fillRect/>
          </a:stretch>
        </p:blipFill>
        <p:spPr>
          <a:xfrm>
            <a:off x="380048" y="1921284"/>
            <a:ext cx="3584125" cy="856206"/>
          </a:xfrm>
          <a:prstGeom prst="rect">
            <a:avLst/>
          </a:prstGeom>
        </p:spPr>
      </p:pic>
      <p:cxnSp>
        <p:nvCxnSpPr>
          <p:cNvPr id="9" name="Straight Arrow Connector 8">
            <a:extLst>
              <a:ext uri="{FF2B5EF4-FFF2-40B4-BE49-F238E27FC236}">
                <a16:creationId xmlns:a16="http://schemas.microsoft.com/office/drawing/2014/main" id="{DA626B8E-0E7C-8E48-B8EC-99F87A6A2FA0}"/>
              </a:ext>
            </a:extLst>
          </p:cNvPr>
          <p:cNvCxnSpPr/>
          <p:nvPr/>
        </p:nvCxnSpPr>
        <p:spPr>
          <a:xfrm>
            <a:off x="2168843" y="2906077"/>
            <a:ext cx="0" cy="3854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Hexagon 9">
            <a:extLst>
              <a:ext uri="{FF2B5EF4-FFF2-40B4-BE49-F238E27FC236}">
                <a16:creationId xmlns:a16="http://schemas.microsoft.com/office/drawing/2014/main" id="{6D744B80-2662-D14A-8A89-60948C35F6A4}"/>
              </a:ext>
            </a:extLst>
          </p:cNvPr>
          <p:cNvSpPr/>
          <p:nvPr/>
        </p:nvSpPr>
        <p:spPr>
          <a:xfrm>
            <a:off x="1331645" y="3436528"/>
            <a:ext cx="1340401" cy="1209767"/>
          </a:xfrm>
          <a:prstGeom prst="hexagon">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a:t>
            </a:r>
          </a:p>
          <a:p>
            <a:pPr algn="ctr"/>
            <a:r>
              <a:rPr lang="en-US" dirty="0"/>
              <a:t>Model</a:t>
            </a:r>
          </a:p>
        </p:txBody>
      </p:sp>
      <p:sp>
        <p:nvSpPr>
          <p:cNvPr id="11" name="TextBox 10">
            <a:extLst>
              <a:ext uri="{FF2B5EF4-FFF2-40B4-BE49-F238E27FC236}">
                <a16:creationId xmlns:a16="http://schemas.microsoft.com/office/drawing/2014/main" id="{4AB66EAC-6424-CD48-B90A-11D3FB114B04}"/>
              </a:ext>
            </a:extLst>
          </p:cNvPr>
          <p:cNvSpPr txBox="1"/>
          <p:nvPr/>
        </p:nvSpPr>
        <p:spPr>
          <a:xfrm>
            <a:off x="1705902" y="1258104"/>
            <a:ext cx="1390124" cy="369332"/>
          </a:xfrm>
          <a:prstGeom prst="rect">
            <a:avLst/>
          </a:prstGeom>
          <a:noFill/>
        </p:spPr>
        <p:txBody>
          <a:bodyPr wrap="none" rtlCol="0">
            <a:spAutoFit/>
          </a:bodyPr>
          <a:lstStyle/>
          <a:p>
            <a:r>
              <a:rPr lang="en-US" dirty="0"/>
              <a:t>Server Side</a:t>
            </a:r>
          </a:p>
        </p:txBody>
      </p:sp>
      <p:cxnSp>
        <p:nvCxnSpPr>
          <p:cNvPr id="13" name="Elbow Connector 12">
            <a:extLst>
              <a:ext uri="{FF2B5EF4-FFF2-40B4-BE49-F238E27FC236}">
                <a16:creationId xmlns:a16="http://schemas.microsoft.com/office/drawing/2014/main" id="{94B0C1FE-703C-8E42-93C0-FEF8548D82E8}"/>
              </a:ext>
            </a:extLst>
          </p:cNvPr>
          <p:cNvCxnSpPr>
            <a:cxnSpLocks/>
          </p:cNvCxnSpPr>
          <p:nvPr/>
        </p:nvCxnSpPr>
        <p:spPr>
          <a:xfrm flipV="1">
            <a:off x="2837498" y="3108723"/>
            <a:ext cx="3051010" cy="7907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Hexagon 13">
            <a:extLst>
              <a:ext uri="{FF2B5EF4-FFF2-40B4-BE49-F238E27FC236}">
                <a16:creationId xmlns:a16="http://schemas.microsoft.com/office/drawing/2014/main" id="{B771800B-7241-3444-9B5F-6437D5F6F3AE}"/>
              </a:ext>
            </a:extLst>
          </p:cNvPr>
          <p:cNvSpPr/>
          <p:nvPr/>
        </p:nvSpPr>
        <p:spPr>
          <a:xfrm>
            <a:off x="6551959" y="2349387"/>
            <a:ext cx="1380050" cy="1230475"/>
          </a:xfrm>
          <a:prstGeom prst="hexagon">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a:t>
            </a:r>
          </a:p>
          <a:p>
            <a:pPr algn="ctr"/>
            <a:r>
              <a:rPr lang="en-US" dirty="0"/>
              <a:t>Model</a:t>
            </a:r>
          </a:p>
        </p:txBody>
      </p:sp>
      <p:sp>
        <p:nvSpPr>
          <p:cNvPr id="16" name="TextBox 15">
            <a:extLst>
              <a:ext uri="{FF2B5EF4-FFF2-40B4-BE49-F238E27FC236}">
                <a16:creationId xmlns:a16="http://schemas.microsoft.com/office/drawing/2014/main" id="{E1D7CDF9-9AD3-8C4A-9A8F-2B9D62A78DCE}"/>
              </a:ext>
            </a:extLst>
          </p:cNvPr>
          <p:cNvSpPr txBox="1"/>
          <p:nvPr/>
        </p:nvSpPr>
        <p:spPr>
          <a:xfrm>
            <a:off x="5067139" y="1806172"/>
            <a:ext cx="2894767" cy="369332"/>
          </a:xfrm>
          <a:prstGeom prst="rect">
            <a:avLst/>
          </a:prstGeom>
          <a:noFill/>
        </p:spPr>
        <p:txBody>
          <a:bodyPr wrap="none" rtlCol="0">
            <a:spAutoFit/>
          </a:bodyPr>
          <a:lstStyle/>
          <a:p>
            <a:r>
              <a:rPr lang="en-US" dirty="0"/>
              <a:t>Client Side ML Framework</a:t>
            </a:r>
          </a:p>
        </p:txBody>
      </p:sp>
      <p:sp>
        <p:nvSpPr>
          <p:cNvPr id="17" name="Hexagon 16">
            <a:extLst>
              <a:ext uri="{FF2B5EF4-FFF2-40B4-BE49-F238E27FC236}">
                <a16:creationId xmlns:a16="http://schemas.microsoft.com/office/drawing/2014/main" id="{4E450632-20DA-D646-AF07-1EDD4F331D8E}"/>
              </a:ext>
            </a:extLst>
          </p:cNvPr>
          <p:cNvSpPr/>
          <p:nvPr/>
        </p:nvSpPr>
        <p:spPr>
          <a:xfrm>
            <a:off x="5220072" y="2957155"/>
            <a:ext cx="1503049" cy="1316387"/>
          </a:xfrm>
          <a:prstGeom prst="hexagon">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Provided Models</a:t>
            </a:r>
          </a:p>
        </p:txBody>
      </p:sp>
    </p:spTree>
    <p:extLst>
      <p:ext uri="{BB962C8B-B14F-4D97-AF65-F5344CB8AC3E}">
        <p14:creationId xmlns:p14="http://schemas.microsoft.com/office/powerpoint/2010/main" val="3168558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4AB54-0C0D-EA45-97D2-7D2C996C34A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9A86E6AC-879E-C747-85B8-79E8409356FE}"/>
              </a:ext>
            </a:extLst>
          </p:cNvPr>
          <p:cNvSpPr>
            <a:spLocks noGrp="1"/>
          </p:cNvSpPr>
          <p:nvPr>
            <p:ph idx="1"/>
          </p:nvPr>
        </p:nvSpPr>
        <p:spPr>
          <a:xfrm>
            <a:off x="628650" y="1369219"/>
            <a:ext cx="6152198" cy="3263504"/>
          </a:xfrm>
        </p:spPr>
        <p:txBody>
          <a:bodyPr/>
          <a:lstStyle/>
          <a:p>
            <a:r>
              <a:rPr lang="en-US" dirty="0"/>
              <a:t>Demo – Creating a cross platform App that uses </a:t>
            </a:r>
            <a:r>
              <a:rPr lang="en-US" dirty="0" err="1"/>
              <a:t>Tensorflow</a:t>
            </a:r>
            <a:r>
              <a:rPr lang="en-US" dirty="0"/>
              <a:t> Lite</a:t>
            </a:r>
          </a:p>
        </p:txBody>
      </p:sp>
      <p:pic>
        <p:nvPicPr>
          <p:cNvPr id="4" name="Picture 3">
            <a:extLst>
              <a:ext uri="{FF2B5EF4-FFF2-40B4-BE49-F238E27FC236}">
                <a16:creationId xmlns:a16="http://schemas.microsoft.com/office/drawing/2014/main" id="{9EC6FEDC-EC7E-A348-B12A-150578F3A2C0}"/>
              </a:ext>
            </a:extLst>
          </p:cNvPr>
          <p:cNvPicPr>
            <a:picLocks noChangeAspect="1"/>
          </p:cNvPicPr>
          <p:nvPr/>
        </p:nvPicPr>
        <p:blipFill>
          <a:blip r:embed="rId2"/>
          <a:stretch>
            <a:fillRect/>
          </a:stretch>
        </p:blipFill>
        <p:spPr>
          <a:xfrm>
            <a:off x="6842999" y="1369219"/>
            <a:ext cx="1509474" cy="1509474"/>
          </a:xfrm>
          <a:prstGeom prst="rect">
            <a:avLst/>
          </a:prstGeom>
        </p:spPr>
      </p:pic>
    </p:spTree>
    <p:extLst>
      <p:ext uri="{BB962C8B-B14F-4D97-AF65-F5344CB8AC3E}">
        <p14:creationId xmlns:p14="http://schemas.microsoft.com/office/powerpoint/2010/main" val="10902718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542911-9AEE-442B-A8F7-40CD48F2467E}"/>
              </a:ext>
            </a:extLst>
          </p:cNvPr>
          <p:cNvSpPr>
            <a:spLocks noGrp="1"/>
          </p:cNvSpPr>
          <p:nvPr>
            <p:ph idx="1"/>
          </p:nvPr>
        </p:nvSpPr>
        <p:spPr>
          <a:xfrm>
            <a:off x="457200" y="1121494"/>
            <a:ext cx="8229600" cy="3394472"/>
          </a:xfrm>
        </p:spPr>
        <p:txBody>
          <a:bodyPr vert="horz" wrap="square" lIns="68580" tIns="34290" rIns="68580" bIns="34290" numCol="1" rtlCol="0" anchor="t" anchorCtr="0" compatLnSpc="1">
            <a:prstTxWarp prst="textNoShape">
              <a:avLst/>
            </a:prstTxWarp>
            <a:noAutofit/>
          </a:bodyPr>
          <a:lstStyle/>
          <a:p>
            <a:pPr marL="0" indent="0">
              <a:buNone/>
            </a:pPr>
            <a:r>
              <a:rPr lang="en-US" sz="2000" dirty="0"/>
              <a:t>AI will begin to step more into corporate functions.</a:t>
            </a:r>
          </a:p>
          <a:p>
            <a:pPr>
              <a:spcBef>
                <a:spcPts val="1650"/>
              </a:spcBef>
              <a:buSzPct val="114999"/>
            </a:pPr>
            <a:r>
              <a:rPr lang="en-US" sz="2000" dirty="0">
                <a:latin typeface="+mj-lt"/>
              </a:rPr>
              <a:t>Sales</a:t>
            </a:r>
            <a:r>
              <a:rPr lang="en-US" sz="2000" dirty="0"/>
              <a:t> – generating leads, finding quality customers.</a:t>
            </a:r>
          </a:p>
          <a:p>
            <a:pPr>
              <a:spcBef>
                <a:spcPts val="1275"/>
              </a:spcBef>
              <a:buSzPct val="114999"/>
            </a:pPr>
            <a:r>
              <a:rPr lang="en-US" sz="2000" dirty="0">
                <a:latin typeface="+mj-lt"/>
              </a:rPr>
              <a:t>Strategic Planning</a:t>
            </a:r>
            <a:r>
              <a:rPr lang="en-US" sz="2000" dirty="0"/>
              <a:t> – market analysis for strategy planning.</a:t>
            </a:r>
          </a:p>
          <a:p>
            <a:pPr>
              <a:spcBef>
                <a:spcPts val="1275"/>
              </a:spcBef>
              <a:buSzPct val="114999"/>
            </a:pPr>
            <a:r>
              <a:rPr lang="en-US" sz="2000" dirty="0">
                <a:latin typeface="+mj-lt"/>
              </a:rPr>
              <a:t>Corporate Development</a:t>
            </a:r>
            <a:r>
              <a:rPr lang="en-US" sz="2000" dirty="0"/>
              <a:t> – automating corporate processes.</a:t>
            </a:r>
          </a:p>
          <a:p>
            <a:pPr>
              <a:spcBef>
                <a:spcPts val="1275"/>
              </a:spcBef>
              <a:buSzPct val="114999"/>
            </a:pPr>
            <a:r>
              <a:rPr lang="en-US" sz="2000" dirty="0">
                <a:latin typeface="+mj-lt"/>
              </a:rPr>
              <a:t>Human Resources</a:t>
            </a:r>
            <a:r>
              <a:rPr lang="en-US" sz="2000" dirty="0"/>
              <a:t> – recruiting, answering HR questions, personalized learning experiences.</a:t>
            </a:r>
          </a:p>
          <a:p>
            <a:pPr>
              <a:spcBef>
                <a:spcPts val="1275"/>
              </a:spcBef>
              <a:buSzPct val="114999"/>
            </a:pPr>
            <a:r>
              <a:rPr lang="en-US" sz="2000" dirty="0">
                <a:latin typeface="+mj-lt"/>
              </a:rPr>
              <a:t>Logistics</a:t>
            </a:r>
            <a:r>
              <a:rPr lang="en-US" sz="2000" dirty="0"/>
              <a:t> – distribution center automation.</a:t>
            </a:r>
          </a:p>
          <a:p>
            <a:pPr>
              <a:spcBef>
                <a:spcPts val="1275"/>
              </a:spcBef>
              <a:buSzPct val="114999"/>
            </a:pPr>
            <a:r>
              <a:rPr lang="en-US" sz="2000" dirty="0"/>
              <a:t>Development – Refactoring, dare I say it writing apps…</a:t>
            </a:r>
          </a:p>
        </p:txBody>
      </p:sp>
      <p:sp>
        <p:nvSpPr>
          <p:cNvPr id="3" name="Title 2">
            <a:extLst>
              <a:ext uri="{FF2B5EF4-FFF2-40B4-BE49-F238E27FC236}">
                <a16:creationId xmlns:a16="http://schemas.microsoft.com/office/drawing/2014/main" id="{AEA59CCA-436C-414D-B41C-383A4540F90F}"/>
              </a:ext>
            </a:extLst>
          </p:cNvPr>
          <p:cNvSpPr>
            <a:spLocks noGrp="1"/>
          </p:cNvSpPr>
          <p:nvPr>
            <p:ph type="title"/>
          </p:nvPr>
        </p:nvSpPr>
        <p:spPr/>
        <p:txBody>
          <a:bodyPr/>
          <a:lstStyle/>
          <a:p>
            <a:r>
              <a:rPr lang="en-US"/>
              <a:t>What does the future hold?</a:t>
            </a:r>
          </a:p>
        </p:txBody>
      </p:sp>
    </p:spTree>
    <p:extLst>
      <p:ext uri="{BB962C8B-B14F-4D97-AF65-F5344CB8AC3E}">
        <p14:creationId xmlns:p14="http://schemas.microsoft.com/office/powerpoint/2010/main" val="44655388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C97D1-F99F-4A49-888F-2053F2279C43}"/>
              </a:ext>
            </a:extLst>
          </p:cNvPr>
          <p:cNvSpPr>
            <a:spLocks noGrp="1"/>
          </p:cNvSpPr>
          <p:nvPr>
            <p:ph type="title"/>
          </p:nvPr>
        </p:nvSpPr>
        <p:spPr/>
        <p:txBody>
          <a:bodyPr/>
          <a:lstStyle/>
          <a:p>
            <a:r>
              <a:rPr lang="en-US" dirty="0"/>
              <a:t>General guidelines</a:t>
            </a:r>
          </a:p>
        </p:txBody>
      </p:sp>
      <p:sp>
        <p:nvSpPr>
          <p:cNvPr id="3" name="Content Placeholder 2">
            <a:extLst>
              <a:ext uri="{FF2B5EF4-FFF2-40B4-BE49-F238E27FC236}">
                <a16:creationId xmlns:a16="http://schemas.microsoft.com/office/drawing/2014/main" id="{749732D1-52F5-5148-B77F-DCC599887110}"/>
              </a:ext>
            </a:extLst>
          </p:cNvPr>
          <p:cNvSpPr>
            <a:spLocks noGrp="1"/>
          </p:cNvSpPr>
          <p:nvPr>
            <p:ph idx="1"/>
          </p:nvPr>
        </p:nvSpPr>
        <p:spPr/>
        <p:txBody>
          <a:bodyPr/>
          <a:lstStyle/>
          <a:p>
            <a:r>
              <a:rPr lang="en-US" sz="2400" dirty="0"/>
              <a:t>Use server side technologies when</a:t>
            </a:r>
          </a:p>
          <a:p>
            <a:pPr lvl="1"/>
            <a:r>
              <a:rPr lang="en-US" sz="2400" dirty="0"/>
              <a:t>Creating Models</a:t>
            </a:r>
          </a:p>
          <a:p>
            <a:pPr lvl="1"/>
            <a:r>
              <a:rPr lang="en-US" sz="2400" dirty="0"/>
              <a:t>Reinforcement learning</a:t>
            </a:r>
          </a:p>
          <a:p>
            <a:pPr lvl="1"/>
            <a:r>
              <a:rPr lang="en-US" sz="2400" dirty="0"/>
              <a:t>Need lots of data or CPU power</a:t>
            </a:r>
          </a:p>
          <a:p>
            <a:r>
              <a:rPr lang="en-US" sz="2400" dirty="0"/>
              <a:t>Use client side technologies when</a:t>
            </a:r>
          </a:p>
          <a:p>
            <a:pPr lvl="1"/>
            <a:r>
              <a:rPr lang="en-US" sz="2400" dirty="0"/>
              <a:t>Need to work offline</a:t>
            </a:r>
          </a:p>
          <a:p>
            <a:pPr lvl="1"/>
            <a:r>
              <a:rPr lang="en-US" sz="2400" dirty="0"/>
              <a:t>Too much data to send to the server</a:t>
            </a:r>
          </a:p>
          <a:p>
            <a:pPr lvl="1"/>
            <a:r>
              <a:rPr lang="en-US" sz="2400" dirty="0"/>
              <a:t>Stable models and moderate CPU needs</a:t>
            </a:r>
          </a:p>
        </p:txBody>
      </p:sp>
    </p:spTree>
    <p:extLst>
      <p:ext uri="{BB962C8B-B14F-4D97-AF65-F5344CB8AC3E}">
        <p14:creationId xmlns:p14="http://schemas.microsoft.com/office/powerpoint/2010/main" val="26328282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A3D7B68-86D3-2443-A3D3-75D5B3BCCBD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760" r="3782"/>
          <a:stretch/>
        </p:blipFill>
        <p:spPr>
          <a:xfrm>
            <a:off x="5513088" y="867966"/>
            <a:ext cx="3630912" cy="3423587"/>
          </a:xfrm>
          <a:prstGeom prst="rect">
            <a:avLst/>
          </a:prstGeom>
        </p:spPr>
      </p:pic>
      <p:sp>
        <p:nvSpPr>
          <p:cNvPr id="8" name="Rectangle 7">
            <a:extLst>
              <a:ext uri="{FF2B5EF4-FFF2-40B4-BE49-F238E27FC236}">
                <a16:creationId xmlns:a16="http://schemas.microsoft.com/office/drawing/2014/main" id="{DB25566C-D4F3-EE43-913B-3CCE6998034A}"/>
              </a:ext>
            </a:extLst>
          </p:cNvPr>
          <p:cNvSpPr/>
          <p:nvPr/>
        </p:nvSpPr>
        <p:spPr>
          <a:xfrm>
            <a:off x="3471862" y="0"/>
            <a:ext cx="5047060" cy="4573253"/>
          </a:xfrm>
          <a:prstGeom prst="rect">
            <a:avLst/>
          </a:prstGeom>
          <a:gradFill flip="none" rotWithShape="1">
            <a:gsLst>
              <a:gs pos="55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E99B557A-9E70-4733-A92A-5BB9ACFEF909}"/>
              </a:ext>
            </a:extLst>
          </p:cNvPr>
          <p:cNvSpPr>
            <a:spLocks noGrp="1"/>
          </p:cNvSpPr>
          <p:nvPr>
            <p:ph idx="1"/>
          </p:nvPr>
        </p:nvSpPr>
        <p:spPr>
          <a:xfrm>
            <a:off x="324116" y="867966"/>
            <a:ext cx="6137407" cy="3423587"/>
          </a:xfrm>
        </p:spPr>
        <p:txBody>
          <a:bodyPr vert="horz" wrap="square" lIns="68580" tIns="34290" rIns="68580" bIns="34290" numCol="1" rtlCol="0" anchor="t" anchorCtr="0" compatLnSpc="1">
            <a:prstTxWarp prst="textNoShape">
              <a:avLst/>
            </a:prstTxWarp>
            <a:noAutofit/>
          </a:bodyPr>
          <a:lstStyle/>
          <a:p>
            <a:pPr marL="0" indent="0">
              <a:buNone/>
            </a:pPr>
            <a:r>
              <a:rPr lang="en-US" sz="1800" i="1" dirty="0"/>
              <a:t>“Three generations ago, many a tinkerer struck it rich by taking a tool and making an electric version. Take a manual pump; electrify it. Find a hand-wringer washer; electrify it. The entrepreneurs didn’t need to generate the electricity; they bought it from the grid and used it to automate the previously manual. Now everything that we formerly electrified we will </a:t>
            </a:r>
            <a:r>
              <a:rPr lang="en-US" sz="1800" i="1" dirty="0" err="1"/>
              <a:t>cognify</a:t>
            </a:r>
            <a:r>
              <a:rPr lang="en-US" sz="1800" i="1" dirty="0"/>
              <a:t>. </a:t>
            </a:r>
            <a:r>
              <a:rPr lang="en-US" sz="1800" b="1" i="1" dirty="0">
                <a:solidFill>
                  <a:schemeClr val="tx2"/>
                </a:solidFill>
              </a:rPr>
              <a:t>There is almost nothing we can think of that cannot be made new, different, or more valuable by infusing it with some extra IQ.</a:t>
            </a:r>
            <a:r>
              <a:rPr lang="en-US" sz="1800" i="1" dirty="0"/>
              <a:t>”</a:t>
            </a:r>
          </a:p>
          <a:p>
            <a:pPr marL="0" indent="0">
              <a:buSzPct val="114999"/>
              <a:buNone/>
            </a:pPr>
            <a:br>
              <a:rPr lang="en-US" sz="1800" dirty="0"/>
            </a:br>
            <a:r>
              <a:rPr lang="en-US" sz="1800" dirty="0"/>
              <a:t>-Kevin Kelly, Founding exec. editor of Wired Magazine</a:t>
            </a:r>
          </a:p>
        </p:txBody>
      </p:sp>
      <p:sp>
        <p:nvSpPr>
          <p:cNvPr id="3" name="Title 2">
            <a:extLst>
              <a:ext uri="{FF2B5EF4-FFF2-40B4-BE49-F238E27FC236}">
                <a16:creationId xmlns:a16="http://schemas.microsoft.com/office/drawing/2014/main" id="{6583B347-F48A-4480-83DF-D3E7CA7E4FE2}"/>
              </a:ext>
            </a:extLst>
          </p:cNvPr>
          <p:cNvSpPr>
            <a:spLocks noGrp="1"/>
          </p:cNvSpPr>
          <p:nvPr>
            <p:ph type="title"/>
          </p:nvPr>
        </p:nvSpPr>
        <p:spPr/>
        <p:txBody>
          <a:bodyPr/>
          <a:lstStyle/>
          <a:p>
            <a:r>
              <a:rPr lang="en-US"/>
              <a:t>Closing thought</a:t>
            </a:r>
          </a:p>
        </p:txBody>
      </p:sp>
    </p:spTree>
    <p:extLst>
      <p:ext uri="{BB962C8B-B14F-4D97-AF65-F5344CB8AC3E}">
        <p14:creationId xmlns:p14="http://schemas.microsoft.com/office/powerpoint/2010/main" val="64465355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4116" y="897739"/>
            <a:ext cx="8572500" cy="3608134"/>
          </a:xfrm>
        </p:spPr>
        <p:txBody>
          <a:bodyPr>
            <a:normAutofit fontScale="92500" lnSpcReduction="20000"/>
          </a:bodyPr>
          <a:lstStyle/>
          <a:p>
            <a:pPr marL="0" indent="0">
              <a:buNone/>
            </a:pPr>
            <a:r>
              <a:rPr lang="en-US" sz="3000" i="1" dirty="0"/>
              <a:t>“The </a:t>
            </a:r>
            <a:r>
              <a:rPr lang="en-US" sz="3000" i="1" dirty="0">
                <a:solidFill>
                  <a:schemeClr val="tx2"/>
                </a:solidFill>
              </a:rPr>
              <a:t>theory</a:t>
            </a:r>
            <a:r>
              <a:rPr lang="en-US" sz="3000" i="1" dirty="0"/>
              <a:t> and </a:t>
            </a:r>
            <a:r>
              <a:rPr lang="en-US" sz="3000" i="1" dirty="0">
                <a:solidFill>
                  <a:schemeClr val="tx2"/>
                </a:solidFill>
              </a:rPr>
              <a:t>development</a:t>
            </a:r>
            <a:r>
              <a:rPr lang="en-US" sz="3000" i="1" dirty="0"/>
              <a:t> </a:t>
            </a:r>
            <a:r>
              <a:rPr lang="en-US" sz="3000" i="1" dirty="0">
                <a:solidFill>
                  <a:schemeClr val="tx2"/>
                </a:solidFill>
              </a:rPr>
              <a:t>of computer systems </a:t>
            </a:r>
            <a:r>
              <a:rPr lang="en-US" sz="3000" i="1" dirty="0"/>
              <a:t>able to perform tasks normally </a:t>
            </a:r>
            <a:r>
              <a:rPr lang="en-US" sz="3000" i="1" dirty="0">
                <a:solidFill>
                  <a:schemeClr val="tx2"/>
                </a:solidFill>
              </a:rPr>
              <a:t>requiring human intelligence</a:t>
            </a:r>
            <a:r>
              <a:rPr lang="en-US" sz="3000" i="1" dirty="0"/>
              <a:t>, such as visual perception, speech recognition, decision-making, and translation between languages</a:t>
            </a:r>
            <a:r>
              <a:rPr lang="en-US" sz="2700" i="1" dirty="0"/>
              <a:t>.” </a:t>
            </a:r>
            <a:r>
              <a:rPr lang="en-US" sz="1500" i="1" dirty="0"/>
              <a:t>- </a:t>
            </a:r>
            <a:r>
              <a:rPr lang="en-US" sz="1500" dirty="0"/>
              <a:t>Oxford</a:t>
            </a:r>
            <a:r>
              <a:rPr lang="en-US" sz="1500" i="1" dirty="0"/>
              <a:t> Dictionary</a:t>
            </a:r>
          </a:p>
          <a:p>
            <a:pPr marL="0" indent="0">
              <a:buNone/>
            </a:pPr>
            <a:br>
              <a:rPr lang="en-US" dirty="0"/>
            </a:br>
            <a:endParaRPr lang="en-US" dirty="0"/>
          </a:p>
          <a:p>
            <a:pPr marL="0" indent="0">
              <a:buNone/>
            </a:pPr>
            <a:r>
              <a:rPr lang="en-US" sz="2925" dirty="0">
                <a:latin typeface="+mj-lt"/>
              </a:rPr>
              <a:t>Machine learning  is the part of AI that deals with programs that can self improve or “learn”.</a:t>
            </a:r>
          </a:p>
        </p:txBody>
      </p:sp>
      <p:sp>
        <p:nvSpPr>
          <p:cNvPr id="3" name="Title 2"/>
          <p:cNvSpPr>
            <a:spLocks noGrp="1"/>
          </p:cNvSpPr>
          <p:nvPr>
            <p:ph type="title"/>
          </p:nvPr>
        </p:nvSpPr>
        <p:spPr>
          <a:xfrm>
            <a:off x="324116" y="140542"/>
            <a:ext cx="7886700" cy="994172"/>
          </a:xfrm>
        </p:spPr>
        <p:txBody>
          <a:bodyPr/>
          <a:lstStyle/>
          <a:p>
            <a:r>
              <a:rPr lang="en-US" dirty="0"/>
              <a:t>What is Artificial Intelligence?</a:t>
            </a:r>
          </a:p>
        </p:txBody>
      </p:sp>
      <p:cxnSp>
        <p:nvCxnSpPr>
          <p:cNvPr id="5" name="Straight Connector 4">
            <a:extLst>
              <a:ext uri="{FF2B5EF4-FFF2-40B4-BE49-F238E27FC236}">
                <a16:creationId xmlns:a16="http://schemas.microsoft.com/office/drawing/2014/main" id="{55A97C1F-0ECE-544A-8124-0B2C781D8BD7}"/>
              </a:ext>
            </a:extLst>
          </p:cNvPr>
          <p:cNvCxnSpPr/>
          <p:nvPr/>
        </p:nvCxnSpPr>
        <p:spPr>
          <a:xfrm>
            <a:off x="289875" y="3364714"/>
            <a:ext cx="856896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83775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D7A72-3239-5742-844A-0446DAEC660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53C791-741A-D840-B1AE-33245AF3112C}"/>
              </a:ext>
            </a:extLst>
          </p:cNvPr>
          <p:cNvSpPr>
            <a:spLocks noGrp="1"/>
          </p:cNvSpPr>
          <p:nvPr>
            <p:ph idx="1"/>
          </p:nvPr>
        </p:nvSpPr>
        <p:spPr/>
        <p:txBody>
          <a:bodyPr/>
          <a:lstStyle/>
          <a:p>
            <a:r>
              <a:rPr lang="en-US" dirty="0"/>
              <a:t>Q &amp; A</a:t>
            </a:r>
          </a:p>
        </p:txBody>
      </p:sp>
      <p:sp>
        <p:nvSpPr>
          <p:cNvPr id="4" name="Content Placeholder 2">
            <a:extLst>
              <a:ext uri="{FF2B5EF4-FFF2-40B4-BE49-F238E27FC236}">
                <a16:creationId xmlns:a16="http://schemas.microsoft.com/office/drawing/2014/main" id="{0A7EECEF-7C56-E443-BF05-200CC99FC5E3}"/>
              </a:ext>
            </a:extLst>
          </p:cNvPr>
          <p:cNvSpPr txBox="1">
            <a:spLocks/>
          </p:cNvSpPr>
          <p:nvPr/>
        </p:nvSpPr>
        <p:spPr bwMode="auto">
          <a:xfrm>
            <a:off x="457200" y="2211710"/>
            <a:ext cx="8229600" cy="857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lr>
                <a:schemeClr val="accent1"/>
              </a:buClr>
              <a:buFont typeface="Arial" pitchFamily="-72" charset="0"/>
              <a:buChar char="•"/>
              <a:defRPr sz="3200" kern="1200">
                <a:solidFill>
                  <a:schemeClr val="tx1"/>
                </a:solidFill>
                <a:latin typeface="Arial" pitchFamily="-72" charset="0"/>
                <a:ea typeface="ＭＳ Ｐゴシック" pitchFamily="-72" charset="-128"/>
                <a:cs typeface="ＭＳ Ｐゴシック" pitchFamily="-72" charset="-128"/>
              </a:defRPr>
            </a:lvl1pPr>
            <a:lvl2pPr marL="742950" indent="-285750" algn="l" rtl="0" eaLnBrk="1" fontAlgn="base" hangingPunct="1">
              <a:spcBef>
                <a:spcPct val="20000"/>
              </a:spcBef>
              <a:spcAft>
                <a:spcPct val="0"/>
              </a:spcAft>
              <a:buClr>
                <a:schemeClr val="tx2"/>
              </a:buClr>
              <a:buFont typeface="Arial" pitchFamily="-72" charset="0"/>
              <a:buChar char="–"/>
              <a:defRPr sz="2800" kern="1200">
                <a:solidFill>
                  <a:schemeClr val="tx1"/>
                </a:solidFill>
                <a:latin typeface="Arial" pitchFamily="-72" charset="0"/>
                <a:ea typeface="ＭＳ Ｐゴシック" pitchFamily="-72" charset="-128"/>
                <a:cs typeface="+mn-cs"/>
              </a:defRPr>
            </a:lvl2pPr>
            <a:lvl3pPr marL="1143000" indent="-228600" algn="l" rtl="0" eaLnBrk="1" fontAlgn="base" hangingPunct="1">
              <a:spcBef>
                <a:spcPct val="20000"/>
              </a:spcBef>
              <a:spcAft>
                <a:spcPct val="0"/>
              </a:spcAft>
              <a:buClr>
                <a:schemeClr val="bg2"/>
              </a:buClr>
              <a:buFont typeface="Arial" pitchFamily="-72" charset="0"/>
              <a:buChar char="•"/>
              <a:defRPr sz="2400" kern="1200">
                <a:solidFill>
                  <a:schemeClr val="tx1"/>
                </a:solidFill>
                <a:latin typeface="Arial" pitchFamily="-72" charset="0"/>
                <a:ea typeface="ＭＳ Ｐゴシック" pitchFamily="-72" charset="-128"/>
                <a:cs typeface="+mn-cs"/>
              </a:defRPr>
            </a:lvl3pPr>
            <a:lvl4pPr marL="1600200" indent="-228600" algn="l" rtl="0" eaLnBrk="1" fontAlgn="base" hangingPunct="1">
              <a:spcBef>
                <a:spcPct val="20000"/>
              </a:spcBef>
              <a:spcAft>
                <a:spcPct val="0"/>
              </a:spcAft>
              <a:buClr>
                <a:schemeClr val="accent1"/>
              </a:buClr>
              <a:buFont typeface="Arial" pitchFamily="-72" charset="0"/>
              <a:buChar char="–"/>
              <a:defRPr sz="2000" kern="1200">
                <a:solidFill>
                  <a:schemeClr val="tx1"/>
                </a:solidFill>
                <a:latin typeface="Arial" pitchFamily="-72" charset="0"/>
                <a:ea typeface="ＭＳ Ｐゴシック" pitchFamily="-72" charset="-128"/>
                <a:cs typeface="+mn-cs"/>
              </a:defRPr>
            </a:lvl4pPr>
            <a:lvl5pPr marL="2057400" indent="-228600" algn="l" rtl="0" eaLnBrk="1" fontAlgn="base" hangingPunct="1">
              <a:spcBef>
                <a:spcPct val="20000"/>
              </a:spcBef>
              <a:spcAft>
                <a:spcPct val="0"/>
              </a:spcAft>
              <a:buClr>
                <a:schemeClr val="tx2"/>
              </a:buClr>
              <a:buFont typeface="Arial" pitchFamily="-72" charset="0"/>
              <a:buChar char="»"/>
              <a:defRPr sz="2000" kern="1200">
                <a:solidFill>
                  <a:schemeClr val="tx1"/>
                </a:solidFill>
                <a:latin typeface="Arial" pitchFamily="-72" charset="0"/>
                <a:ea typeface="ＭＳ Ｐゴシック" pitchFamily="-72"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72" charset="0"/>
              <a:buNone/>
            </a:pPr>
            <a:r>
              <a:rPr lang="en-US" sz="2000" dirty="0"/>
              <a:t>https://</a:t>
            </a:r>
            <a:r>
              <a:rPr lang="en-US" sz="2000" dirty="0" err="1"/>
              <a:t>github.com</a:t>
            </a:r>
            <a:r>
              <a:rPr lang="en-US" sz="2000" dirty="0"/>
              <a:t>/Bowman74/</a:t>
            </a:r>
            <a:r>
              <a:rPr lang="en-US" sz="2000" dirty="0" err="1"/>
              <a:t>VSLiveMLClientAndServerModels</a:t>
            </a:r>
            <a:endParaRPr lang="en-US" sz="2000" dirty="0"/>
          </a:p>
        </p:txBody>
      </p:sp>
    </p:spTree>
    <p:extLst>
      <p:ext uri="{BB962C8B-B14F-4D97-AF65-F5344CB8AC3E}">
        <p14:creationId xmlns:p14="http://schemas.microsoft.com/office/powerpoint/2010/main" val="408080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Why the Current Resurgence in AI?</a:t>
            </a:r>
          </a:p>
        </p:txBody>
      </p:sp>
      <p:pic>
        <p:nvPicPr>
          <p:cNvPr id="5" name="Picture 4">
            <a:extLst>
              <a:ext uri="{FF2B5EF4-FFF2-40B4-BE49-F238E27FC236}">
                <a16:creationId xmlns:a16="http://schemas.microsoft.com/office/drawing/2014/main" id="{BFBF02E1-4762-A64F-9D52-0B2D8964A44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606" t="8334" r="15185" b="34375"/>
          <a:stretch/>
        </p:blipFill>
        <p:spPr>
          <a:xfrm>
            <a:off x="5843993" y="1353578"/>
            <a:ext cx="2779103" cy="2267815"/>
          </a:xfrm>
          <a:prstGeom prst="rect">
            <a:avLst/>
          </a:prstGeom>
        </p:spPr>
      </p:pic>
      <p:sp>
        <p:nvSpPr>
          <p:cNvPr id="6" name="Rectangle 5">
            <a:extLst>
              <a:ext uri="{FF2B5EF4-FFF2-40B4-BE49-F238E27FC236}">
                <a16:creationId xmlns:a16="http://schemas.microsoft.com/office/drawing/2014/main" id="{8FBBBB4E-D022-0C48-884F-9A92FF3C3633}"/>
              </a:ext>
            </a:extLst>
          </p:cNvPr>
          <p:cNvSpPr/>
          <p:nvPr/>
        </p:nvSpPr>
        <p:spPr>
          <a:xfrm>
            <a:off x="304800" y="1268016"/>
            <a:ext cx="5539193" cy="67475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Advances in Algorithms - Layered deep neural networks</a:t>
            </a:r>
          </a:p>
        </p:txBody>
      </p:sp>
      <p:sp>
        <p:nvSpPr>
          <p:cNvPr id="7" name="Rectangle 6">
            <a:extLst>
              <a:ext uri="{FF2B5EF4-FFF2-40B4-BE49-F238E27FC236}">
                <a16:creationId xmlns:a16="http://schemas.microsoft.com/office/drawing/2014/main" id="{9A1C1037-7EB0-3146-BB45-582E415DBBB6}"/>
              </a:ext>
            </a:extLst>
          </p:cNvPr>
          <p:cNvSpPr/>
          <p:nvPr/>
        </p:nvSpPr>
        <p:spPr>
          <a:xfrm>
            <a:off x="304800" y="2064274"/>
            <a:ext cx="5539193" cy="628975"/>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Exponential growth in availability of digital data - Big Data, Cloud storage</a:t>
            </a:r>
          </a:p>
        </p:txBody>
      </p:sp>
      <p:sp>
        <p:nvSpPr>
          <p:cNvPr id="8" name="Rectangle 7">
            <a:extLst>
              <a:ext uri="{FF2B5EF4-FFF2-40B4-BE49-F238E27FC236}">
                <a16:creationId xmlns:a16="http://schemas.microsoft.com/office/drawing/2014/main" id="{5707E706-B6A1-B14A-A0E6-F011E693BE3A}"/>
              </a:ext>
            </a:extLst>
          </p:cNvPr>
          <p:cNvSpPr/>
          <p:nvPr/>
        </p:nvSpPr>
        <p:spPr>
          <a:xfrm>
            <a:off x="304799" y="2842834"/>
            <a:ext cx="5539193" cy="628974"/>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Availability of massive amounts of on demand processing power - Cloud computing, Custom processor types</a:t>
            </a:r>
          </a:p>
        </p:txBody>
      </p:sp>
    </p:spTree>
    <p:extLst>
      <p:ext uri="{BB962C8B-B14F-4D97-AF65-F5344CB8AC3E}">
        <p14:creationId xmlns:p14="http://schemas.microsoft.com/office/powerpoint/2010/main" val="181063194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00151"/>
            <a:ext cx="6203032" cy="3394472"/>
          </a:xfrm>
        </p:spPr>
        <p:txBody>
          <a:bodyPr vert="horz" wrap="square" lIns="68580" tIns="34290" rIns="68580" bIns="34290" numCol="1" rtlCol="0" anchor="t" anchorCtr="0" compatLnSpc="1">
            <a:prstTxWarp prst="textNoShape">
              <a:avLst/>
            </a:prstTxWarp>
            <a:noAutofit/>
          </a:bodyPr>
          <a:lstStyle/>
          <a:p>
            <a:r>
              <a:rPr lang="en-US" sz="2700" dirty="0"/>
              <a:t>Require huge amounts of clean, accurate &amp; contextual data</a:t>
            </a:r>
          </a:p>
          <a:p>
            <a:r>
              <a:rPr lang="en-US" sz="2700" dirty="0"/>
              <a:t>Tend to be task specific </a:t>
            </a:r>
          </a:p>
          <a:p>
            <a:r>
              <a:rPr lang="en-US" sz="2700" dirty="0"/>
              <a:t>Require lots of domain specific knowledge</a:t>
            </a:r>
          </a:p>
          <a:p>
            <a:r>
              <a:rPr lang="en-US" sz="2700" dirty="0"/>
              <a:t>Cannot handle nuance &amp; causation  </a:t>
            </a:r>
          </a:p>
          <a:p>
            <a:r>
              <a:rPr lang="en-US" sz="2700" dirty="0"/>
              <a:t>Black box</a:t>
            </a:r>
          </a:p>
        </p:txBody>
      </p:sp>
      <p:sp>
        <p:nvSpPr>
          <p:cNvPr id="3" name="Title 2"/>
          <p:cNvSpPr>
            <a:spLocks noGrp="1"/>
          </p:cNvSpPr>
          <p:nvPr>
            <p:ph type="title"/>
          </p:nvPr>
        </p:nvSpPr>
        <p:spPr/>
        <p:txBody>
          <a:bodyPr/>
          <a:lstStyle/>
          <a:p>
            <a:r>
              <a:rPr lang="en-US"/>
              <a:t>Challenges &amp; Weaknesses of AI</a:t>
            </a:r>
          </a:p>
        </p:txBody>
      </p:sp>
      <p:pic>
        <p:nvPicPr>
          <p:cNvPr id="4" name="Picture 3">
            <a:extLst>
              <a:ext uri="{FF2B5EF4-FFF2-40B4-BE49-F238E27FC236}">
                <a16:creationId xmlns:a16="http://schemas.microsoft.com/office/drawing/2014/main" id="{8D05412D-67DE-254A-AFEF-87F1A64270F5}"/>
              </a:ext>
            </a:extLst>
          </p:cNvPr>
          <p:cNvPicPr>
            <a:picLocks noChangeAspect="1"/>
          </p:cNvPicPr>
          <p:nvPr/>
        </p:nvPicPr>
        <p:blipFill>
          <a:blip r:embed="rId3"/>
          <a:stretch>
            <a:fillRect/>
          </a:stretch>
        </p:blipFill>
        <p:spPr>
          <a:xfrm>
            <a:off x="6156176" y="1200151"/>
            <a:ext cx="2904627" cy="2428994"/>
          </a:xfrm>
          <a:prstGeom prst="rect">
            <a:avLst/>
          </a:prstGeom>
        </p:spPr>
      </p:pic>
    </p:spTree>
    <p:extLst>
      <p:ext uri="{BB962C8B-B14F-4D97-AF65-F5344CB8AC3E}">
        <p14:creationId xmlns:p14="http://schemas.microsoft.com/office/powerpoint/2010/main" val="258835146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9A0F4F-85E4-E742-9B81-5C467E4BF61A}"/>
              </a:ext>
            </a:extLst>
          </p:cNvPr>
          <p:cNvPicPr>
            <a:picLocks noChangeAspect="1"/>
          </p:cNvPicPr>
          <p:nvPr/>
        </p:nvPicPr>
        <p:blipFill>
          <a:blip r:embed="rId3"/>
          <a:stretch>
            <a:fillRect/>
          </a:stretch>
        </p:blipFill>
        <p:spPr>
          <a:xfrm>
            <a:off x="4572000" y="979001"/>
            <a:ext cx="5715000" cy="3000375"/>
          </a:xfrm>
          <a:prstGeom prst="rect">
            <a:avLst/>
          </a:prstGeom>
        </p:spPr>
      </p:pic>
      <p:sp>
        <p:nvSpPr>
          <p:cNvPr id="2" name="Title 1">
            <a:extLst>
              <a:ext uri="{FF2B5EF4-FFF2-40B4-BE49-F238E27FC236}">
                <a16:creationId xmlns:a16="http://schemas.microsoft.com/office/drawing/2014/main" id="{495109D7-B7A9-E244-9A00-E3EB20CD76CD}"/>
              </a:ext>
            </a:extLst>
          </p:cNvPr>
          <p:cNvSpPr>
            <a:spLocks noGrp="1"/>
          </p:cNvSpPr>
          <p:nvPr>
            <p:ph type="title"/>
          </p:nvPr>
        </p:nvSpPr>
        <p:spPr/>
        <p:txBody>
          <a:bodyPr/>
          <a:lstStyle/>
          <a:p>
            <a:r>
              <a:rPr lang="en-US" dirty="0"/>
              <a:t>Key Terms</a:t>
            </a:r>
          </a:p>
        </p:txBody>
      </p:sp>
      <p:sp>
        <p:nvSpPr>
          <p:cNvPr id="4" name="Rectangle 3">
            <a:extLst>
              <a:ext uri="{FF2B5EF4-FFF2-40B4-BE49-F238E27FC236}">
                <a16:creationId xmlns:a16="http://schemas.microsoft.com/office/drawing/2014/main" id="{C4395EFC-A46F-8744-90B4-A116DC4EA62E}"/>
              </a:ext>
            </a:extLst>
          </p:cNvPr>
          <p:cNvSpPr/>
          <p:nvPr/>
        </p:nvSpPr>
        <p:spPr>
          <a:xfrm>
            <a:off x="628650" y="1268017"/>
            <a:ext cx="4692968"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Feature Extraction</a:t>
            </a:r>
          </a:p>
        </p:txBody>
      </p:sp>
      <p:sp>
        <p:nvSpPr>
          <p:cNvPr id="5" name="Rectangle 4">
            <a:extLst>
              <a:ext uri="{FF2B5EF4-FFF2-40B4-BE49-F238E27FC236}">
                <a16:creationId xmlns:a16="http://schemas.microsoft.com/office/drawing/2014/main" id="{F8A5C749-D895-2C45-9EE1-D164D4DAB706}"/>
              </a:ext>
            </a:extLst>
          </p:cNvPr>
          <p:cNvSpPr/>
          <p:nvPr/>
        </p:nvSpPr>
        <p:spPr>
          <a:xfrm>
            <a:off x="628650" y="1828364"/>
            <a:ext cx="4692968"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Classification</a:t>
            </a:r>
          </a:p>
        </p:txBody>
      </p:sp>
      <p:sp>
        <p:nvSpPr>
          <p:cNvPr id="6" name="Rectangle 5">
            <a:extLst>
              <a:ext uri="{FF2B5EF4-FFF2-40B4-BE49-F238E27FC236}">
                <a16:creationId xmlns:a16="http://schemas.microsoft.com/office/drawing/2014/main" id="{A903A57A-C763-BD4B-8DD6-00F135927501}"/>
              </a:ext>
            </a:extLst>
          </p:cNvPr>
          <p:cNvSpPr/>
          <p:nvPr/>
        </p:nvSpPr>
        <p:spPr>
          <a:xfrm>
            <a:off x="628650" y="2388712"/>
            <a:ext cx="4692968"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Neural Networks</a:t>
            </a:r>
          </a:p>
        </p:txBody>
      </p:sp>
      <p:sp>
        <p:nvSpPr>
          <p:cNvPr id="7" name="Rectangle 6">
            <a:extLst>
              <a:ext uri="{FF2B5EF4-FFF2-40B4-BE49-F238E27FC236}">
                <a16:creationId xmlns:a16="http://schemas.microsoft.com/office/drawing/2014/main" id="{F886FAA9-ABC2-0D4D-9ED5-D1B321972D21}"/>
              </a:ext>
            </a:extLst>
          </p:cNvPr>
          <p:cNvSpPr/>
          <p:nvPr/>
        </p:nvSpPr>
        <p:spPr>
          <a:xfrm>
            <a:off x="628650" y="2949059"/>
            <a:ext cx="4692968"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Reinforcement Learning</a:t>
            </a:r>
          </a:p>
        </p:txBody>
      </p:sp>
      <p:sp>
        <p:nvSpPr>
          <p:cNvPr id="8" name="Rectangle 7">
            <a:extLst>
              <a:ext uri="{FF2B5EF4-FFF2-40B4-BE49-F238E27FC236}">
                <a16:creationId xmlns:a16="http://schemas.microsoft.com/office/drawing/2014/main" id="{3C400696-0DCE-BE4F-95CD-B60C709704C5}"/>
              </a:ext>
            </a:extLst>
          </p:cNvPr>
          <p:cNvSpPr/>
          <p:nvPr/>
        </p:nvSpPr>
        <p:spPr>
          <a:xfrm>
            <a:off x="628650" y="3509407"/>
            <a:ext cx="4692968"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a:t>
            </a:r>
          </a:p>
        </p:txBody>
      </p:sp>
    </p:spTree>
    <p:extLst>
      <p:ext uri="{BB962C8B-B14F-4D97-AF65-F5344CB8AC3E}">
        <p14:creationId xmlns:p14="http://schemas.microsoft.com/office/powerpoint/2010/main" val="468029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A51FA-9D90-C44D-B312-0C2BC599C987}"/>
              </a:ext>
            </a:extLst>
          </p:cNvPr>
          <p:cNvSpPr>
            <a:spLocks noGrp="1"/>
          </p:cNvSpPr>
          <p:nvPr>
            <p:ph type="title"/>
          </p:nvPr>
        </p:nvSpPr>
        <p:spPr/>
        <p:txBody>
          <a:bodyPr/>
          <a:lstStyle/>
          <a:p>
            <a:r>
              <a:rPr lang="en-US" dirty="0"/>
              <a:t>How Models are Made</a:t>
            </a:r>
          </a:p>
        </p:txBody>
      </p:sp>
      <p:pic>
        <p:nvPicPr>
          <p:cNvPr id="4" name="Picture 3">
            <a:extLst>
              <a:ext uri="{FF2B5EF4-FFF2-40B4-BE49-F238E27FC236}">
                <a16:creationId xmlns:a16="http://schemas.microsoft.com/office/drawing/2014/main" id="{2D53FBA5-BA02-B449-A6AF-AB9C5EA140B8}"/>
              </a:ext>
            </a:extLst>
          </p:cNvPr>
          <p:cNvPicPr>
            <a:picLocks noChangeAspect="1"/>
          </p:cNvPicPr>
          <p:nvPr/>
        </p:nvPicPr>
        <p:blipFill>
          <a:blip r:embed="rId2"/>
          <a:stretch>
            <a:fillRect/>
          </a:stretch>
        </p:blipFill>
        <p:spPr>
          <a:xfrm>
            <a:off x="862727" y="1452801"/>
            <a:ext cx="7418546" cy="3107769"/>
          </a:xfrm>
          <a:prstGeom prst="rect">
            <a:avLst/>
          </a:prstGeom>
        </p:spPr>
      </p:pic>
    </p:spTree>
    <p:extLst>
      <p:ext uri="{BB962C8B-B14F-4D97-AF65-F5344CB8AC3E}">
        <p14:creationId xmlns:p14="http://schemas.microsoft.com/office/powerpoint/2010/main" val="23713002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46724" y="596985"/>
            <a:ext cx="8572500" cy="1743979"/>
          </a:xfrm>
        </p:spPr>
        <p:txBody>
          <a:bodyPr vert="horz" wrap="square" lIns="68580" tIns="34290" rIns="68580" bIns="34290" numCol="1" rtlCol="0" anchor="t" anchorCtr="0" compatLnSpc="1">
            <a:prstTxWarp prst="textNoShape">
              <a:avLst/>
            </a:prstTxWarp>
            <a:noAutofit/>
          </a:bodyPr>
          <a:lstStyle/>
          <a:p>
            <a:r>
              <a:rPr lang="en-US" sz="2100" dirty="0">
                <a:latin typeface="Franklin Gothic Book" panose="020B0503020102020204" pitchFamily="34" charset="0"/>
                <a:ea typeface="+mn-ea"/>
                <a:cs typeface="+mn-cs"/>
              </a:rPr>
              <a:t>Machine learning is the foundation of AI</a:t>
            </a:r>
          </a:p>
          <a:p>
            <a:pPr marL="0" indent="0">
              <a:buNone/>
            </a:pPr>
            <a:endParaRPr lang="en-US" dirty="0"/>
          </a:p>
          <a:p>
            <a:pPr marL="0" indent="0">
              <a:buNone/>
            </a:pPr>
            <a:endParaRPr lang="en-US" dirty="0"/>
          </a:p>
          <a:p>
            <a:endParaRPr lang="en-US" dirty="0"/>
          </a:p>
        </p:txBody>
      </p:sp>
      <p:sp>
        <p:nvSpPr>
          <p:cNvPr id="3" name="Title 2"/>
          <p:cNvSpPr>
            <a:spLocks noGrp="1"/>
          </p:cNvSpPr>
          <p:nvPr>
            <p:ph type="title"/>
          </p:nvPr>
        </p:nvSpPr>
        <p:spPr>
          <a:xfrm>
            <a:off x="486146" y="1"/>
            <a:ext cx="7886700" cy="596984"/>
          </a:xfrm>
        </p:spPr>
        <p:txBody>
          <a:bodyPr>
            <a:normAutofit fontScale="90000"/>
          </a:bodyPr>
          <a:lstStyle/>
          <a:p>
            <a:r>
              <a:rPr lang="en-US" sz="2800" dirty="0"/>
              <a:t>Key Terms - Machine Learning vs Deep Learning</a:t>
            </a:r>
          </a:p>
        </p:txBody>
      </p:sp>
      <p:sp>
        <p:nvSpPr>
          <p:cNvPr id="9" name="Content Placeholder 1">
            <a:extLst>
              <a:ext uri="{FF2B5EF4-FFF2-40B4-BE49-F238E27FC236}">
                <a16:creationId xmlns:a16="http://schemas.microsoft.com/office/drawing/2014/main" id="{30BF9EDE-B088-48EC-B098-54FEEA84C387}"/>
              </a:ext>
            </a:extLst>
          </p:cNvPr>
          <p:cNvSpPr txBox="1">
            <a:spLocks/>
          </p:cNvSpPr>
          <p:nvPr/>
        </p:nvSpPr>
        <p:spPr>
          <a:xfrm>
            <a:off x="346724" y="2384964"/>
            <a:ext cx="8572500" cy="1776635"/>
          </a:xfrm>
          <a:prstGeom prst="rect">
            <a:avLst/>
          </a:prstGeom>
        </p:spPr>
        <p:txBody>
          <a:bodyPr vert="horz" lIns="68580" tIns="34290" rIns="68580" bIns="34290" rtlCol="0" anchor="t">
            <a:noAutofit/>
          </a:bodyPr>
          <a:lst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114999"/>
            </a:pPr>
            <a:r>
              <a:rPr lang="en-US" sz="2100" dirty="0"/>
              <a:t>Deep learning is the next evolution of machine learning</a:t>
            </a:r>
          </a:p>
          <a:p>
            <a:pPr marL="0" indent="0">
              <a:buNone/>
            </a:pPr>
            <a:endParaRPr lang="en-US" sz="2100" dirty="0"/>
          </a:p>
          <a:p>
            <a:pPr marL="0" indent="0">
              <a:buNone/>
            </a:pPr>
            <a:endParaRPr lang="en-US" sz="2100" dirty="0"/>
          </a:p>
          <a:p>
            <a:endParaRPr lang="en-US" sz="2100" dirty="0"/>
          </a:p>
        </p:txBody>
      </p:sp>
      <p:sp>
        <p:nvSpPr>
          <p:cNvPr id="11" name="Content Placeholder 1">
            <a:extLst>
              <a:ext uri="{FF2B5EF4-FFF2-40B4-BE49-F238E27FC236}">
                <a16:creationId xmlns:a16="http://schemas.microsoft.com/office/drawing/2014/main" id="{B6466E6F-DF95-49C7-ACE3-0CA13D36F7D7}"/>
              </a:ext>
            </a:extLst>
          </p:cNvPr>
          <p:cNvSpPr txBox="1">
            <a:spLocks/>
          </p:cNvSpPr>
          <p:nvPr/>
        </p:nvSpPr>
        <p:spPr>
          <a:xfrm>
            <a:off x="289574" y="4213762"/>
            <a:ext cx="8572500" cy="413201"/>
          </a:xfrm>
          <a:prstGeom prst="rect">
            <a:avLst/>
          </a:prstGeom>
        </p:spPr>
        <p:txBody>
          <a:bodyPr vert="horz" lIns="68580" tIns="34290" rIns="68580" bIns="34290" rtlCol="0" anchor="t">
            <a:noAutofit/>
          </a:bodyPr>
          <a:lst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t>Both of these are powered by algorithms &amp; ‘vast’ amounts of data</a:t>
            </a:r>
          </a:p>
          <a:p>
            <a:pPr marL="0" indent="0">
              <a:buNone/>
            </a:pPr>
            <a:endParaRPr lang="en-US" sz="2100" dirty="0"/>
          </a:p>
          <a:p>
            <a:endParaRPr lang="en-US" sz="2100" dirty="0"/>
          </a:p>
        </p:txBody>
      </p:sp>
      <p:pic>
        <p:nvPicPr>
          <p:cNvPr id="12" name="Picture 12">
            <a:extLst>
              <a:ext uri="{FF2B5EF4-FFF2-40B4-BE49-F238E27FC236}">
                <a16:creationId xmlns:a16="http://schemas.microsoft.com/office/drawing/2014/main" id="{AFC52173-5967-4057-B3CC-3C56C9ACEF23}"/>
              </a:ext>
            </a:extLst>
          </p:cNvPr>
          <p:cNvPicPr>
            <a:picLocks noChangeAspect="1"/>
          </p:cNvPicPr>
          <p:nvPr/>
        </p:nvPicPr>
        <p:blipFill>
          <a:blip r:embed="rId3"/>
          <a:stretch>
            <a:fillRect/>
          </a:stretch>
        </p:blipFill>
        <p:spPr>
          <a:xfrm>
            <a:off x="1796144" y="1101494"/>
            <a:ext cx="5551713" cy="1326240"/>
          </a:xfrm>
          <a:prstGeom prst="rect">
            <a:avLst/>
          </a:prstGeom>
        </p:spPr>
      </p:pic>
      <p:pic>
        <p:nvPicPr>
          <p:cNvPr id="14" name="Picture 14" descr="A close up of a logo&#10;&#10;Description generated with high confidence">
            <a:extLst>
              <a:ext uri="{FF2B5EF4-FFF2-40B4-BE49-F238E27FC236}">
                <a16:creationId xmlns:a16="http://schemas.microsoft.com/office/drawing/2014/main" id="{19ECFE1E-81BA-4FDD-9F2F-C5896C53ABC9}"/>
              </a:ext>
            </a:extLst>
          </p:cNvPr>
          <p:cNvPicPr>
            <a:picLocks noChangeAspect="1"/>
          </p:cNvPicPr>
          <p:nvPr/>
        </p:nvPicPr>
        <p:blipFill>
          <a:blip r:embed="rId4"/>
          <a:stretch>
            <a:fillRect/>
          </a:stretch>
        </p:blipFill>
        <p:spPr>
          <a:xfrm>
            <a:off x="1792877" y="2760273"/>
            <a:ext cx="5554980" cy="1369024"/>
          </a:xfrm>
          <a:prstGeom prst="rect">
            <a:avLst/>
          </a:prstGeom>
        </p:spPr>
      </p:pic>
    </p:spTree>
    <p:extLst>
      <p:ext uri="{BB962C8B-B14F-4D97-AF65-F5344CB8AC3E}">
        <p14:creationId xmlns:p14="http://schemas.microsoft.com/office/powerpoint/2010/main" val="11298746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9" grpId="0" build="p"/>
      <p:bldP spid="11"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00151"/>
            <a:ext cx="6131024" cy="3394472"/>
          </a:xfrm>
        </p:spPr>
        <p:txBody>
          <a:bodyPr/>
          <a:lstStyle/>
          <a:p>
            <a:r>
              <a:rPr lang="en-US" sz="2700" dirty="0"/>
              <a:t>Paradigm Shift:  From coding business logic to picking the right AI tool and providing accurate data for it to function properly.</a:t>
            </a:r>
          </a:p>
          <a:p>
            <a:r>
              <a:rPr lang="en-US" sz="2700" dirty="0"/>
              <a:t>Think outside the business logic box</a:t>
            </a:r>
          </a:p>
          <a:p>
            <a:r>
              <a:rPr lang="en-US" sz="2700" dirty="0"/>
              <a:t>Know what your options are </a:t>
            </a:r>
          </a:p>
          <a:p>
            <a:endParaRPr lang="en-US" sz="2700" dirty="0"/>
          </a:p>
        </p:txBody>
      </p:sp>
      <p:sp>
        <p:nvSpPr>
          <p:cNvPr id="3" name="Title 2"/>
          <p:cNvSpPr>
            <a:spLocks noGrp="1"/>
          </p:cNvSpPr>
          <p:nvPr>
            <p:ph type="title"/>
          </p:nvPr>
        </p:nvSpPr>
        <p:spPr/>
        <p:txBody>
          <a:bodyPr/>
          <a:lstStyle/>
          <a:p>
            <a:r>
              <a:rPr lang="en-US" dirty="0"/>
              <a:t>Concept</a:t>
            </a:r>
          </a:p>
        </p:txBody>
      </p:sp>
    </p:spTree>
    <p:extLst>
      <p:ext uri="{BB962C8B-B14F-4D97-AF65-F5344CB8AC3E}">
        <p14:creationId xmlns:p14="http://schemas.microsoft.com/office/powerpoint/2010/main" val="4062483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Visual Studio Live! New York 2015">
  <a:themeElements>
    <a:clrScheme name="Live! 360 2016">
      <a:dk1>
        <a:srgbClr val="000000"/>
      </a:dk1>
      <a:lt1>
        <a:sysClr val="window" lastClr="FFFFFF"/>
      </a:lt1>
      <a:dk2>
        <a:srgbClr val="000000"/>
      </a:dk2>
      <a:lt2>
        <a:srgbClr val="EEECE1"/>
      </a:lt2>
      <a:accent1>
        <a:srgbClr val="000000"/>
      </a:accent1>
      <a:accent2>
        <a:srgbClr val="00B0F0"/>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Visual Studio Live! Redmond 2014 1">
        <a:dk1>
          <a:srgbClr val="303030"/>
        </a:dk1>
        <a:lt1>
          <a:srgbClr val="FFFFFF"/>
        </a:lt1>
        <a:dk2>
          <a:srgbClr val="000000"/>
        </a:dk2>
        <a:lt2>
          <a:srgbClr val="DEDEE0"/>
        </a:lt2>
        <a:accent1>
          <a:srgbClr val="AD0101"/>
        </a:accent1>
        <a:accent2>
          <a:srgbClr val="726056"/>
        </a:accent2>
        <a:accent3>
          <a:srgbClr val="AAAAAA"/>
        </a:accent3>
        <a:accent4>
          <a:srgbClr val="DADADA"/>
        </a:accent4>
        <a:accent5>
          <a:srgbClr val="D3AAAA"/>
        </a:accent5>
        <a:accent6>
          <a:srgbClr val="67564D"/>
        </a:accent6>
        <a:hlink>
          <a:srgbClr val="D26900"/>
        </a:hlink>
        <a:folHlink>
          <a:srgbClr val="D89243"/>
        </a:folHlink>
      </a:clrScheme>
      <a:clrMap bg1="dk2" tx1="lt1" bg2="dk1" tx2="lt2" accent1="accent1" accent2="accent2" accent3="accent3" accent4="accent4" accent5="accent5" accent6="accent6" hlink="hlink" folHlink="folHlink"/>
    </a:extraClrScheme>
    <a:extraClrScheme>
      <a:clrScheme name="Visual Studio Live! Redmond 2014 2">
        <a:dk1>
          <a:srgbClr val="000000"/>
        </a:dk1>
        <a:lt1>
          <a:srgbClr val="FFFFFE"/>
        </a:lt1>
        <a:dk2>
          <a:srgbClr val="007397"/>
        </a:dk2>
        <a:lt2>
          <a:srgbClr val="636463"/>
        </a:lt2>
        <a:accent1>
          <a:srgbClr val="A01420"/>
        </a:accent1>
        <a:accent2>
          <a:srgbClr val="726056"/>
        </a:accent2>
        <a:accent3>
          <a:srgbClr val="FFFFFE"/>
        </a:accent3>
        <a:accent4>
          <a:srgbClr val="000000"/>
        </a:accent4>
        <a:accent5>
          <a:srgbClr val="CDAAAB"/>
        </a:accent5>
        <a:accent6>
          <a:srgbClr val="67564D"/>
        </a:accent6>
        <a:hlink>
          <a:srgbClr val="007397"/>
        </a:hlink>
        <a:folHlink>
          <a:srgbClr val="162F4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ive! 360 2016">
  <a:themeElements>
    <a:clrScheme name="Live! 360 2016">
      <a:dk1>
        <a:srgbClr val="000000"/>
      </a:dk1>
      <a:lt1>
        <a:sysClr val="window" lastClr="FFFFFF"/>
      </a:lt1>
      <a:dk2>
        <a:srgbClr val="000000"/>
      </a:dk2>
      <a:lt2>
        <a:srgbClr val="EEECE1"/>
      </a:lt2>
      <a:accent1>
        <a:srgbClr val="000000"/>
      </a:accent1>
      <a:accent2>
        <a:srgbClr val="00B0F0"/>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Visual Studio Live! Redmond 2014 1">
        <a:dk1>
          <a:srgbClr val="303030"/>
        </a:dk1>
        <a:lt1>
          <a:srgbClr val="FFFFFF"/>
        </a:lt1>
        <a:dk2>
          <a:srgbClr val="000000"/>
        </a:dk2>
        <a:lt2>
          <a:srgbClr val="DEDEE0"/>
        </a:lt2>
        <a:accent1>
          <a:srgbClr val="AD0101"/>
        </a:accent1>
        <a:accent2>
          <a:srgbClr val="726056"/>
        </a:accent2>
        <a:accent3>
          <a:srgbClr val="AAAAAA"/>
        </a:accent3>
        <a:accent4>
          <a:srgbClr val="DADADA"/>
        </a:accent4>
        <a:accent5>
          <a:srgbClr val="D3AAAA"/>
        </a:accent5>
        <a:accent6>
          <a:srgbClr val="67564D"/>
        </a:accent6>
        <a:hlink>
          <a:srgbClr val="D26900"/>
        </a:hlink>
        <a:folHlink>
          <a:srgbClr val="D89243"/>
        </a:folHlink>
      </a:clrScheme>
      <a:clrMap bg1="dk2" tx1="lt1" bg2="dk1" tx2="lt2" accent1="accent1" accent2="accent2" accent3="accent3" accent4="accent4" accent5="accent5" accent6="accent6" hlink="hlink" folHlink="folHlink"/>
    </a:extraClrScheme>
    <a:extraClrScheme>
      <a:clrScheme name="Visual Studio Live! Redmond 2014 2">
        <a:dk1>
          <a:srgbClr val="000000"/>
        </a:dk1>
        <a:lt1>
          <a:srgbClr val="FFFFFE"/>
        </a:lt1>
        <a:dk2>
          <a:srgbClr val="007397"/>
        </a:dk2>
        <a:lt2>
          <a:srgbClr val="636463"/>
        </a:lt2>
        <a:accent1>
          <a:srgbClr val="A01420"/>
        </a:accent1>
        <a:accent2>
          <a:srgbClr val="726056"/>
        </a:accent2>
        <a:accent3>
          <a:srgbClr val="FFFFFE"/>
        </a:accent3>
        <a:accent4>
          <a:srgbClr val="000000"/>
        </a:accent4>
        <a:accent5>
          <a:srgbClr val="CDAAAB"/>
        </a:accent5>
        <a:accent6>
          <a:srgbClr val="67564D"/>
        </a:accent6>
        <a:hlink>
          <a:srgbClr val="007397"/>
        </a:hlink>
        <a:folHlink>
          <a:srgbClr val="162F44"/>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A9CB89F24715D4C80B5CC9C0874DC6F" ma:contentTypeVersion="2" ma:contentTypeDescription="Create a new document." ma:contentTypeScope="" ma:versionID="855f8be9abe8a6d5229efa8cf482a8d3">
  <xsd:schema xmlns:xsd="http://www.w3.org/2001/XMLSchema" xmlns:xs="http://www.w3.org/2001/XMLSchema" xmlns:p="http://schemas.microsoft.com/office/2006/metadata/properties" xmlns:ns2="b0aa1c58-5626-41c9-874b-ab0ef78bbeee" targetNamespace="http://schemas.microsoft.com/office/2006/metadata/properties" ma:root="true" ma:fieldsID="dd9def1e6a84ec27d93f733e608a7ca0" ns2:_="">
    <xsd:import namespace="b0aa1c58-5626-41c9-874b-ab0ef78bbee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0aa1c58-5626-41c9-874b-ab0ef78bbeee"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8BCC14B-054D-4D7F-B3CB-E7840B2AF37F}">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966B3BD-1130-4492-90C9-BCE5DB1014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0aa1c58-5626-41c9-874b-ab0ef78bbee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828A559-3148-4521-9928-591AED592F6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3151</TotalTime>
  <Words>1253</Words>
  <Application>Microsoft Macintosh PowerPoint</Application>
  <PresentationFormat>On-screen Show (16:9)</PresentationFormat>
  <Paragraphs>208</Paragraphs>
  <Slides>30</Slides>
  <Notes>20</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30</vt:i4>
      </vt:variant>
    </vt:vector>
  </HeadingPairs>
  <TitlesOfParts>
    <vt:vector size="38" baseType="lpstr">
      <vt:lpstr>Arial</vt:lpstr>
      <vt:lpstr>Arial Bold</vt:lpstr>
      <vt:lpstr>Calibri</vt:lpstr>
      <vt:lpstr>Franklin Gothic Book</vt:lpstr>
      <vt:lpstr>Times New Roman</vt:lpstr>
      <vt:lpstr>Visual Studio Live! New York 2015</vt:lpstr>
      <vt:lpstr>Live! 360 2016</vt:lpstr>
      <vt:lpstr>Image</vt:lpstr>
      <vt:lpstr>PowerPoint Presentation</vt:lpstr>
      <vt:lpstr>Examples</vt:lpstr>
      <vt:lpstr>What is Artificial Intelligence?</vt:lpstr>
      <vt:lpstr>Why the Current Resurgence in AI?</vt:lpstr>
      <vt:lpstr>Challenges &amp; Weaknesses of AI</vt:lpstr>
      <vt:lpstr>Key Terms</vt:lpstr>
      <vt:lpstr>How Models are Made</vt:lpstr>
      <vt:lpstr>Key Terms - Machine Learning vs Deep Learning</vt:lpstr>
      <vt:lpstr>Concept</vt:lpstr>
      <vt:lpstr>Required ML Skills for Developers</vt:lpstr>
      <vt:lpstr>What is it being used for?</vt:lpstr>
      <vt:lpstr>Productivity Paradox</vt:lpstr>
      <vt:lpstr>Azure Cognitive Services</vt:lpstr>
      <vt:lpstr>PowerPoint Presentation</vt:lpstr>
      <vt:lpstr>Server Side Vs Client Side Machine Learning</vt:lpstr>
      <vt:lpstr>Machine Learning Frameworks</vt:lpstr>
      <vt:lpstr>Some Server Side Machine Learning Cloud Providers</vt:lpstr>
      <vt:lpstr>Azure Machine Learning</vt:lpstr>
      <vt:lpstr>Azure Bot Services</vt:lpstr>
      <vt:lpstr>Microsoft Cognitive Toolkit</vt:lpstr>
      <vt:lpstr>PowerPoint Presentation</vt:lpstr>
      <vt:lpstr>TensorFlow</vt:lpstr>
      <vt:lpstr>PowerPoint Presentation</vt:lpstr>
      <vt:lpstr>Some Client Side Machine Learning Options</vt:lpstr>
      <vt:lpstr>Client Side ML Flow</vt:lpstr>
      <vt:lpstr>PowerPoint Presentation</vt:lpstr>
      <vt:lpstr>What does the future hold?</vt:lpstr>
      <vt:lpstr>General guidelines</vt:lpstr>
      <vt:lpstr>Closing thought</vt:lpstr>
      <vt:lpstr>PowerPoint Presentation</vt:lpstr>
    </vt:vector>
  </TitlesOfParts>
  <Company>1105 Media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Brent Sutton</dc:creator>
  <cp:lastModifiedBy>Kevin E. Ford</cp:lastModifiedBy>
  <cp:revision>138</cp:revision>
  <dcterms:created xsi:type="dcterms:W3CDTF">2012-12-07T00:48:42Z</dcterms:created>
  <dcterms:modified xsi:type="dcterms:W3CDTF">2018-11-27T03:23:16Z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0x0101004A9CB89F24715D4C80B5CC9C0874DC6F</vt:lpwstr>
  </property>
</Properties>
</file>